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10287000" cx="18288000"/>
  <p:notesSz cx="6858000" cy="9144000"/>
  <p:embeddedFontLst>
    <p:embeddedFont>
      <p:font typeface="Arimo"/>
      <p:regular r:id="rId22"/>
      <p:bold r:id="rId23"/>
      <p:italic r:id="rId24"/>
      <p:boldItalic r:id="rId25"/>
    </p:embeddedFont>
    <p:embeddedFont>
      <p:font typeface="Inter"/>
      <p:bold r:id="rId26"/>
    </p:embeddedFont>
    <p:embeddedFont>
      <p:font typeface="Bebas Neue"/>
      <p:regular r:id="rId27"/>
    </p:embeddedFont>
    <p:embeddedFont>
      <p:font typeface="Arial Black"/>
      <p:regular r:id="rId28"/>
    </p:embeddedFont>
    <p:embeddedFont>
      <p:font typeface="Open Sans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3" roundtripDataSignature="AMtx7mgRuwGAU7dFShtJ5MXpVbpYAIat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DB6239-CA66-43D0-AE91-5CA8D430308C}">
  <a:tblStyle styleId="{22DB6239-CA66-43D0-AE91-5CA8D430308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48ADD42-FA47-456F-8A43-0AFB80E4F544}"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Arimo-regular.fntdata"/><Relationship Id="rId21" Type="http://schemas.openxmlformats.org/officeDocument/2006/relationships/slide" Target="slides/slide15.xml"/><Relationship Id="rId24" Type="http://schemas.openxmlformats.org/officeDocument/2006/relationships/font" Target="fonts/Arimo-italic.fntdata"/><Relationship Id="rId23" Type="http://schemas.openxmlformats.org/officeDocument/2006/relationships/font" Target="fonts/Arim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Inter-bold.fntdata"/><Relationship Id="rId25" Type="http://schemas.openxmlformats.org/officeDocument/2006/relationships/font" Target="fonts/Arimo-boldItalic.fntdata"/><Relationship Id="rId28" Type="http://schemas.openxmlformats.org/officeDocument/2006/relationships/font" Target="fonts/ArialBlack-regular.fntdata"/><Relationship Id="rId27" Type="http://schemas.openxmlformats.org/officeDocument/2006/relationships/font" Target="fonts/BebasNe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Light-italic.fntdata"/><Relationship Id="rId30" Type="http://schemas.openxmlformats.org/officeDocument/2006/relationships/font" Target="fonts/OpenSansLight-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OpenSansLight-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5"/>
          <p:cNvSpPr/>
          <p:nvPr>
            <p:ph idx="2" type="pic"/>
          </p:nvPr>
        </p:nvSpPr>
        <p:spPr>
          <a:xfrm>
            <a:off x="1792288" y="612775"/>
            <a:ext cx="5486400" cy="4114800"/>
          </a:xfrm>
          <a:prstGeom prst="rect">
            <a:avLst/>
          </a:prstGeom>
          <a:noFill/>
          <a:ln>
            <a:noFill/>
          </a:ln>
        </p:spPr>
      </p:sp>
      <p:sp>
        <p:nvSpPr>
          <p:cNvPr id="68" name="Google Shape;68;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jpg"/><Relationship Id="rId4" Type="http://schemas.openxmlformats.org/officeDocument/2006/relationships/image" Target="../media/image39.jpg"/><Relationship Id="rId9" Type="http://schemas.openxmlformats.org/officeDocument/2006/relationships/image" Target="../media/image46.png"/><Relationship Id="rId5" Type="http://schemas.openxmlformats.org/officeDocument/2006/relationships/image" Target="../media/image41.jpg"/><Relationship Id="rId6" Type="http://schemas.openxmlformats.org/officeDocument/2006/relationships/image" Target="../media/image42.jpg"/><Relationship Id="rId7" Type="http://schemas.openxmlformats.org/officeDocument/2006/relationships/image" Target="../media/image34.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49.jpg"/><Relationship Id="rId6" Type="http://schemas.openxmlformats.org/officeDocument/2006/relationships/image" Target="../media/image5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2.jpg"/><Relationship Id="rId5" Type="http://schemas.openxmlformats.org/officeDocument/2006/relationships/image" Target="../media/image14.jpg"/><Relationship Id="rId6" Type="http://schemas.openxmlformats.org/officeDocument/2006/relationships/image" Target="../media/image11.jpg"/><Relationship Id="rId7"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forbes.com/sites/niallmccarthy/2021/03/05/the-enormous-scale-of-global-food-waste-infographic/?sh=33590f9f26ac" TargetMode="External"/><Relationship Id="rId4" Type="http://schemas.openxmlformats.org/officeDocument/2006/relationships/image" Target="../media/image9.jpg"/><Relationship Id="rId5" Type="http://schemas.openxmlformats.org/officeDocument/2006/relationships/hyperlink" Target="https://www.zerowastescotland.org.uk/sites/default/files/Food%20Waste%20-%20A%20Student%20Perspective.pdf" TargetMode="External"/><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1.png"/><Relationship Id="rId5" Type="http://schemas.openxmlformats.org/officeDocument/2006/relationships/image" Target="../media/image5.png"/><Relationship Id="rId6" Type="http://schemas.openxmlformats.org/officeDocument/2006/relationships/image" Target="../media/image28.png"/><Relationship Id="rId7" Type="http://schemas.openxmlformats.org/officeDocument/2006/relationships/image" Target="../media/image20.png"/><Relationship Id="rId8"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4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87" name="Shape 87"/>
        <p:cNvGrpSpPr/>
        <p:nvPr/>
      </p:nvGrpSpPr>
      <p:grpSpPr>
        <a:xfrm>
          <a:off x="0" y="0"/>
          <a:ext cx="0" cy="0"/>
          <a:chOff x="0" y="0"/>
          <a:chExt cx="0" cy="0"/>
        </a:xfrm>
      </p:grpSpPr>
      <p:pic>
        <p:nvPicPr>
          <p:cNvPr descr="Logo, company name&#10;&#10;Description automatically generated" id="88" name="Google Shape;88;p1"/>
          <p:cNvPicPr preferRelativeResize="0"/>
          <p:nvPr/>
        </p:nvPicPr>
        <p:blipFill rotWithShape="1">
          <a:blip r:embed="rId3">
            <a:alphaModFix/>
          </a:blip>
          <a:srcRect b="0" l="0" r="0" t="0"/>
          <a:stretch/>
        </p:blipFill>
        <p:spPr>
          <a:xfrm>
            <a:off x="8842763" y="2705100"/>
            <a:ext cx="8454637" cy="5905500"/>
          </a:xfrm>
          <a:prstGeom prst="rect">
            <a:avLst/>
          </a:prstGeom>
          <a:noFill/>
          <a:ln>
            <a:noFill/>
          </a:ln>
        </p:spPr>
      </p:pic>
      <p:sp>
        <p:nvSpPr>
          <p:cNvPr id="89" name="Google Shape;89;p1"/>
          <p:cNvSpPr txBox="1"/>
          <p:nvPr/>
        </p:nvSpPr>
        <p:spPr>
          <a:xfrm>
            <a:off x="304800" y="380834"/>
            <a:ext cx="10058400" cy="3408625"/>
          </a:xfrm>
          <a:prstGeom prst="rect">
            <a:avLst/>
          </a:prstGeom>
          <a:noFill/>
          <a:ln>
            <a:noFill/>
          </a:ln>
        </p:spPr>
        <p:txBody>
          <a:bodyPr anchorCtr="0" anchor="t" bIns="45700" lIns="91425" spcFirstLastPara="1" rIns="91425" wrap="square" tIns="45700">
            <a:spAutoFit/>
          </a:bodyPr>
          <a:lstStyle/>
          <a:p>
            <a:pPr indent="0" lvl="0" marL="0" marR="0" rtl="0" algn="l">
              <a:lnSpc>
                <a:spcPct val="138645"/>
              </a:lnSpc>
              <a:spcBef>
                <a:spcPts val="0"/>
              </a:spcBef>
              <a:spcAft>
                <a:spcPts val="0"/>
              </a:spcAft>
              <a:buNone/>
            </a:pPr>
            <a:r>
              <a:rPr b="0" i="0" lang="en-US" sz="4800" u="none" cap="none" strike="noStrike">
                <a:solidFill>
                  <a:srgbClr val="FFFFFF"/>
                </a:solidFill>
                <a:latin typeface="Arial"/>
                <a:ea typeface="Arial"/>
                <a:cs typeface="Arial"/>
                <a:sym typeface="Arial"/>
              </a:rPr>
              <a:t>SMART 4.0 ONLINE PITCH COMPETITION</a:t>
            </a:r>
            <a:endParaRPr/>
          </a:p>
          <a:p>
            <a:pPr indent="0" lvl="0" marL="0" marR="0" rtl="0" algn="l">
              <a:lnSpc>
                <a:spcPct val="138666"/>
              </a:lnSpc>
              <a:spcBef>
                <a:spcPts val="0"/>
              </a:spcBef>
              <a:spcAft>
                <a:spcPts val="0"/>
              </a:spcAft>
              <a:buNone/>
            </a:pPr>
            <a:r>
              <a:t/>
            </a:r>
            <a:endParaRPr b="0" i="0" sz="4800" u="none" cap="none" strike="noStrike">
              <a:solidFill>
                <a:srgbClr val="FFFFFF"/>
              </a:solidFill>
              <a:latin typeface="Arial"/>
              <a:ea typeface="Arial"/>
              <a:cs typeface="Arial"/>
              <a:sym typeface="Arial"/>
            </a:endParaRPr>
          </a:p>
          <a:p>
            <a:pPr indent="0" lvl="0" marL="0" marR="0" rtl="0" algn="l">
              <a:spcBef>
                <a:spcPts val="0"/>
              </a:spcBef>
              <a:spcAft>
                <a:spcPts val="0"/>
              </a:spcAft>
              <a:buNone/>
            </a:pPr>
            <a:r>
              <a:t/>
            </a:r>
            <a:endParaRPr sz="4800">
              <a:solidFill>
                <a:schemeClr val="dk1"/>
              </a:solidFill>
              <a:latin typeface="Calibri"/>
              <a:ea typeface="Calibri"/>
              <a:cs typeface="Calibri"/>
              <a:sym typeface="Calibri"/>
            </a:endParaRPr>
          </a:p>
        </p:txBody>
      </p:sp>
      <p:sp>
        <p:nvSpPr>
          <p:cNvPr id="90" name="Google Shape;90;p1"/>
          <p:cNvSpPr txBox="1"/>
          <p:nvPr/>
        </p:nvSpPr>
        <p:spPr>
          <a:xfrm>
            <a:off x="1216702" y="3792582"/>
            <a:ext cx="9144000" cy="656590"/>
          </a:xfrm>
          <a:prstGeom prst="rect">
            <a:avLst/>
          </a:prstGeom>
          <a:noFill/>
          <a:ln>
            <a:noFill/>
          </a:ln>
        </p:spPr>
        <p:txBody>
          <a:bodyPr anchorCtr="0" anchor="t" bIns="45700" lIns="91425" spcFirstLastPara="1" rIns="91425" wrap="square" tIns="45700">
            <a:spAutoFit/>
          </a:bodyPr>
          <a:lstStyle/>
          <a:p>
            <a:pPr indent="0" lvl="0" marL="0" marR="0" rtl="0" algn="l">
              <a:lnSpc>
                <a:spcPct val="108800"/>
              </a:lnSpc>
              <a:spcBef>
                <a:spcPts val="0"/>
              </a:spcBef>
              <a:spcAft>
                <a:spcPts val="0"/>
              </a:spcAft>
              <a:buNone/>
            </a:pPr>
            <a:r>
              <a:rPr b="1" lang="en-US" sz="4000">
                <a:solidFill>
                  <a:srgbClr val="F27100"/>
                </a:solidFill>
                <a:latin typeface="Inter"/>
                <a:ea typeface="Inter"/>
                <a:cs typeface="Inter"/>
                <a:sym typeface="Inter"/>
              </a:rPr>
              <a:t>TOPIC</a:t>
            </a:r>
            <a:r>
              <a:rPr lang="en-US" sz="4000">
                <a:solidFill>
                  <a:srgbClr val="FFFFFF"/>
                </a:solidFill>
                <a:latin typeface="Inter"/>
                <a:ea typeface="Inter"/>
                <a:cs typeface="Inter"/>
                <a:sym typeface="Inter"/>
              </a:rPr>
              <a:t>- FOOD WASTE</a:t>
            </a:r>
            <a:endParaRPr/>
          </a:p>
        </p:txBody>
      </p:sp>
      <p:sp>
        <p:nvSpPr>
          <p:cNvPr id="91" name="Google Shape;91;p1"/>
          <p:cNvSpPr txBox="1"/>
          <p:nvPr/>
        </p:nvSpPr>
        <p:spPr>
          <a:xfrm>
            <a:off x="152400" y="7124700"/>
            <a:ext cx="5791200" cy="3557384"/>
          </a:xfrm>
          <a:prstGeom prst="rect">
            <a:avLst/>
          </a:prstGeom>
          <a:noFill/>
          <a:ln>
            <a:noFill/>
          </a:ln>
        </p:spPr>
        <p:txBody>
          <a:bodyPr anchorCtr="0" anchor="t" bIns="45700" lIns="91425" spcFirstLastPara="1" rIns="91425" wrap="square" tIns="45700">
            <a:spAutoFit/>
          </a:bodyPr>
          <a:lstStyle/>
          <a:p>
            <a:pPr indent="0" lvl="0" marL="0" marR="0" rtl="0" algn="l">
              <a:lnSpc>
                <a:spcPct val="159968"/>
              </a:lnSpc>
              <a:spcBef>
                <a:spcPts val="0"/>
              </a:spcBef>
              <a:spcAft>
                <a:spcPts val="0"/>
              </a:spcAft>
              <a:buNone/>
            </a:pPr>
            <a:r>
              <a:rPr lang="en-US" sz="3200">
                <a:solidFill>
                  <a:srgbClr val="F27100"/>
                </a:solidFill>
                <a:latin typeface="Arial"/>
                <a:ea typeface="Arial"/>
                <a:cs typeface="Arial"/>
                <a:sym typeface="Arial"/>
              </a:rPr>
              <a:t>TEAM 26</a:t>
            </a:r>
            <a:endParaRPr/>
          </a:p>
          <a:p>
            <a:pPr indent="0" lvl="0" marL="0" marR="0" rtl="0" algn="l">
              <a:lnSpc>
                <a:spcPct val="136000"/>
              </a:lnSpc>
              <a:spcBef>
                <a:spcPts val="0"/>
              </a:spcBef>
              <a:spcAft>
                <a:spcPts val="0"/>
              </a:spcAft>
              <a:buNone/>
            </a:pPr>
            <a:r>
              <a:rPr lang="en-US" sz="3200">
                <a:solidFill>
                  <a:srgbClr val="FFFFFF"/>
                </a:solidFill>
                <a:latin typeface="Inter"/>
                <a:ea typeface="Inter"/>
                <a:cs typeface="Inter"/>
                <a:sym typeface="Inter"/>
              </a:rPr>
              <a:t>EWAN ATKINSON</a:t>
            </a:r>
            <a:endParaRPr/>
          </a:p>
          <a:p>
            <a:pPr indent="0" lvl="0" marL="0" marR="0" rtl="0" algn="l">
              <a:lnSpc>
                <a:spcPct val="136000"/>
              </a:lnSpc>
              <a:spcBef>
                <a:spcPts val="0"/>
              </a:spcBef>
              <a:spcAft>
                <a:spcPts val="0"/>
              </a:spcAft>
              <a:buNone/>
            </a:pPr>
            <a:r>
              <a:rPr lang="en-US" sz="3200">
                <a:solidFill>
                  <a:srgbClr val="FFFFFF"/>
                </a:solidFill>
                <a:latin typeface="Inter"/>
                <a:ea typeface="Inter"/>
                <a:cs typeface="Inter"/>
                <a:sym typeface="Inter"/>
              </a:rPr>
              <a:t>VIDHI PATIDAR</a:t>
            </a:r>
            <a:endParaRPr/>
          </a:p>
          <a:p>
            <a:pPr indent="0" lvl="0" marL="0" marR="0" rtl="0" algn="l">
              <a:lnSpc>
                <a:spcPct val="136000"/>
              </a:lnSpc>
              <a:spcBef>
                <a:spcPts val="0"/>
              </a:spcBef>
              <a:spcAft>
                <a:spcPts val="0"/>
              </a:spcAft>
              <a:buNone/>
            </a:pPr>
            <a:r>
              <a:rPr lang="en-US" sz="3200">
                <a:solidFill>
                  <a:srgbClr val="FFFFFF"/>
                </a:solidFill>
                <a:latin typeface="Inter"/>
                <a:ea typeface="Inter"/>
                <a:cs typeface="Inter"/>
                <a:sym typeface="Inter"/>
              </a:rPr>
              <a:t>XINZHI LIU</a:t>
            </a:r>
            <a:endParaRPr/>
          </a:p>
          <a:p>
            <a:pPr indent="0" lvl="0" marL="0" marR="0" rtl="0" algn="l">
              <a:lnSpc>
                <a:spcPct val="136000"/>
              </a:lnSpc>
              <a:spcBef>
                <a:spcPts val="0"/>
              </a:spcBef>
              <a:spcAft>
                <a:spcPts val="0"/>
              </a:spcAft>
              <a:buNone/>
            </a:pPr>
            <a:r>
              <a:rPr lang="en-US" sz="3200">
                <a:solidFill>
                  <a:srgbClr val="FFFFFF"/>
                </a:solidFill>
                <a:latin typeface="Inter"/>
                <a:ea typeface="Inter"/>
                <a:cs typeface="Inter"/>
                <a:sym typeface="Inter"/>
              </a:rPr>
              <a:t>PRANAVV HARAN</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6" name="Shape 266"/>
        <p:cNvGrpSpPr/>
        <p:nvPr/>
      </p:nvGrpSpPr>
      <p:grpSpPr>
        <a:xfrm>
          <a:off x="0" y="0"/>
          <a:ext cx="0" cy="0"/>
          <a:chOff x="0" y="0"/>
          <a:chExt cx="0" cy="0"/>
        </a:xfrm>
      </p:grpSpPr>
      <p:pic>
        <p:nvPicPr>
          <p:cNvPr id="267" name="Google Shape;267;p10"/>
          <p:cNvPicPr preferRelativeResize="0"/>
          <p:nvPr/>
        </p:nvPicPr>
        <p:blipFill rotWithShape="1">
          <a:blip r:embed="rId3">
            <a:alphaModFix/>
          </a:blip>
          <a:srcRect b="2811" l="0" r="0" t="2812"/>
          <a:stretch/>
        </p:blipFill>
        <p:spPr>
          <a:xfrm>
            <a:off x="0" y="0"/>
            <a:ext cx="18288000" cy="4408313"/>
          </a:xfrm>
          <a:prstGeom prst="rect">
            <a:avLst/>
          </a:prstGeom>
          <a:noFill/>
          <a:ln>
            <a:noFill/>
          </a:ln>
        </p:spPr>
      </p:pic>
      <p:cxnSp>
        <p:nvCxnSpPr>
          <p:cNvPr id="268" name="Google Shape;268;p10"/>
          <p:cNvCxnSpPr/>
          <p:nvPr/>
        </p:nvCxnSpPr>
        <p:spPr>
          <a:xfrm rot="-5400000">
            <a:off x="10648277" y="1496404"/>
            <a:ext cx="973508" cy="0"/>
          </a:xfrm>
          <a:prstGeom prst="straightConnector1">
            <a:avLst/>
          </a:prstGeom>
          <a:noFill/>
          <a:ln cap="flat" cmpd="sng" w="38100">
            <a:solidFill>
              <a:srgbClr val="F27100"/>
            </a:solidFill>
            <a:prstDash val="solid"/>
            <a:round/>
            <a:headEnd len="sm" w="sm" type="none"/>
            <a:tailEnd len="sm" w="sm" type="none"/>
          </a:ln>
        </p:spPr>
      </p:cxnSp>
      <p:cxnSp>
        <p:nvCxnSpPr>
          <p:cNvPr id="269" name="Google Shape;269;p10"/>
          <p:cNvCxnSpPr/>
          <p:nvPr/>
        </p:nvCxnSpPr>
        <p:spPr>
          <a:xfrm rot="5400000">
            <a:off x="3291341" y="7288172"/>
            <a:ext cx="777842" cy="0"/>
          </a:xfrm>
          <a:prstGeom prst="straightConnector1">
            <a:avLst/>
          </a:prstGeom>
          <a:noFill/>
          <a:ln cap="rnd" cmpd="sng" w="38100">
            <a:solidFill>
              <a:srgbClr val="F27100"/>
            </a:solidFill>
            <a:prstDash val="dot"/>
            <a:round/>
            <a:headEnd len="sm" w="sm" type="none"/>
            <a:tailEnd len="med" w="med" type="triangle"/>
          </a:ln>
        </p:spPr>
      </p:cxnSp>
      <p:cxnSp>
        <p:nvCxnSpPr>
          <p:cNvPr id="270" name="Google Shape;270;p10"/>
          <p:cNvCxnSpPr/>
          <p:nvPr/>
        </p:nvCxnSpPr>
        <p:spPr>
          <a:xfrm rot="5400000">
            <a:off x="8755079" y="7288172"/>
            <a:ext cx="777842" cy="0"/>
          </a:xfrm>
          <a:prstGeom prst="straightConnector1">
            <a:avLst/>
          </a:prstGeom>
          <a:noFill/>
          <a:ln cap="rnd" cmpd="sng" w="38100">
            <a:solidFill>
              <a:srgbClr val="F27100"/>
            </a:solidFill>
            <a:prstDash val="dot"/>
            <a:round/>
            <a:headEnd len="sm" w="sm" type="none"/>
            <a:tailEnd len="med" w="med" type="triangle"/>
          </a:ln>
        </p:spPr>
      </p:cxnSp>
      <p:cxnSp>
        <p:nvCxnSpPr>
          <p:cNvPr id="271" name="Google Shape;271;p10"/>
          <p:cNvCxnSpPr/>
          <p:nvPr/>
        </p:nvCxnSpPr>
        <p:spPr>
          <a:xfrm rot="5400000">
            <a:off x="14225115" y="7288172"/>
            <a:ext cx="777842" cy="0"/>
          </a:xfrm>
          <a:prstGeom prst="straightConnector1">
            <a:avLst/>
          </a:prstGeom>
          <a:noFill/>
          <a:ln cap="rnd" cmpd="sng" w="38100">
            <a:solidFill>
              <a:srgbClr val="F27100"/>
            </a:solidFill>
            <a:prstDash val="dot"/>
            <a:round/>
            <a:headEnd len="sm" w="sm" type="none"/>
            <a:tailEnd len="med" w="med" type="triangle"/>
          </a:ln>
        </p:spPr>
      </p:cxnSp>
      <p:pic>
        <p:nvPicPr>
          <p:cNvPr id="272" name="Google Shape;272;p10"/>
          <p:cNvPicPr preferRelativeResize="0"/>
          <p:nvPr/>
        </p:nvPicPr>
        <p:blipFill rotWithShape="1">
          <a:blip r:embed="rId4">
            <a:alphaModFix/>
          </a:blip>
          <a:srcRect b="0" l="0" r="0" t="0"/>
          <a:stretch/>
        </p:blipFill>
        <p:spPr>
          <a:xfrm>
            <a:off x="2385064" y="3041254"/>
            <a:ext cx="2552297" cy="2552297"/>
          </a:xfrm>
          <a:prstGeom prst="rect">
            <a:avLst/>
          </a:prstGeom>
          <a:noFill/>
          <a:ln>
            <a:noFill/>
          </a:ln>
        </p:spPr>
      </p:pic>
      <p:pic>
        <p:nvPicPr>
          <p:cNvPr id="273" name="Google Shape;273;p10"/>
          <p:cNvPicPr preferRelativeResize="0"/>
          <p:nvPr/>
        </p:nvPicPr>
        <p:blipFill rotWithShape="1">
          <a:blip r:embed="rId4">
            <a:alphaModFix/>
          </a:blip>
          <a:srcRect b="0" l="0" r="0" t="0"/>
          <a:stretch/>
        </p:blipFill>
        <p:spPr>
          <a:xfrm>
            <a:off x="8077200" y="3036704"/>
            <a:ext cx="2552297" cy="2552297"/>
          </a:xfrm>
          <a:prstGeom prst="rect">
            <a:avLst/>
          </a:prstGeom>
          <a:noFill/>
          <a:ln>
            <a:noFill/>
          </a:ln>
        </p:spPr>
      </p:pic>
      <p:pic>
        <p:nvPicPr>
          <p:cNvPr id="274" name="Google Shape;274;p10"/>
          <p:cNvPicPr preferRelativeResize="0"/>
          <p:nvPr/>
        </p:nvPicPr>
        <p:blipFill rotWithShape="1">
          <a:blip r:embed="rId4">
            <a:alphaModFix/>
          </a:blip>
          <a:srcRect b="0" l="0" r="0" t="0"/>
          <a:stretch/>
        </p:blipFill>
        <p:spPr>
          <a:xfrm>
            <a:off x="13337887" y="3041254"/>
            <a:ext cx="2552297" cy="2552297"/>
          </a:xfrm>
          <a:prstGeom prst="rect">
            <a:avLst/>
          </a:prstGeom>
          <a:noFill/>
          <a:ln>
            <a:noFill/>
          </a:ln>
        </p:spPr>
      </p:pic>
      <p:sp>
        <p:nvSpPr>
          <p:cNvPr id="275" name="Google Shape;275;p10"/>
          <p:cNvSpPr txBox="1"/>
          <p:nvPr/>
        </p:nvSpPr>
        <p:spPr>
          <a:xfrm>
            <a:off x="11446547" y="1165569"/>
            <a:ext cx="6481636" cy="320024"/>
          </a:xfrm>
          <a:prstGeom prst="rect">
            <a:avLst/>
          </a:prstGeom>
          <a:noFill/>
          <a:ln>
            <a:noFill/>
          </a:ln>
        </p:spPr>
        <p:txBody>
          <a:bodyPr anchorCtr="0" anchor="t" bIns="0" lIns="0" spcFirstLastPara="1" rIns="0" wrap="square" tIns="0">
            <a:spAutoFit/>
          </a:bodyPr>
          <a:lstStyle/>
          <a:p>
            <a:pPr indent="0" lvl="0" marL="0" marR="0" rtl="0" algn="l">
              <a:lnSpc>
                <a:spcPct val="137000"/>
              </a:lnSpc>
              <a:spcBef>
                <a:spcPts val="0"/>
              </a:spcBef>
              <a:spcAft>
                <a:spcPts val="0"/>
              </a:spcAft>
              <a:buNone/>
            </a:pPr>
            <a:r>
              <a:rPr lang="en-US" sz="2000">
                <a:solidFill>
                  <a:srgbClr val="9FA0A4"/>
                </a:solidFill>
                <a:latin typeface="Inter"/>
                <a:ea typeface="Inter"/>
                <a:cs typeface="Inter"/>
                <a:sym typeface="Inter"/>
              </a:rPr>
              <a:t>We help influencers grow their brand</a:t>
            </a:r>
            <a:endParaRPr/>
          </a:p>
        </p:txBody>
      </p:sp>
      <p:sp>
        <p:nvSpPr>
          <p:cNvPr id="276" name="Google Shape;276;p10"/>
          <p:cNvSpPr txBox="1"/>
          <p:nvPr/>
        </p:nvSpPr>
        <p:spPr>
          <a:xfrm>
            <a:off x="1272345" y="521171"/>
            <a:ext cx="7852605" cy="2468433"/>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COMPETITIVE</a:t>
            </a:r>
            <a:endParaRPr/>
          </a:p>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ADVANTAGE</a:t>
            </a:r>
            <a:endParaRPr/>
          </a:p>
          <a:p>
            <a:pPr indent="0" lvl="0" marL="0" marR="0" rtl="0" algn="l">
              <a:lnSpc>
                <a:spcPct val="576000"/>
              </a:lnSpc>
              <a:spcBef>
                <a:spcPts val="0"/>
              </a:spcBef>
              <a:spcAft>
                <a:spcPts val="0"/>
              </a:spcAft>
              <a:buNone/>
            </a:pPr>
            <a:r>
              <a:t/>
            </a:r>
            <a:endParaRPr sz="1200">
              <a:solidFill>
                <a:srgbClr val="FFFFFF"/>
              </a:solidFill>
              <a:latin typeface="Arimo"/>
              <a:ea typeface="Arimo"/>
              <a:cs typeface="Arimo"/>
              <a:sym typeface="Arimo"/>
            </a:endParaRPr>
          </a:p>
        </p:txBody>
      </p:sp>
      <p:sp>
        <p:nvSpPr>
          <p:cNvPr id="277" name="Google Shape;277;p10"/>
          <p:cNvSpPr txBox="1"/>
          <p:nvPr/>
        </p:nvSpPr>
        <p:spPr>
          <a:xfrm>
            <a:off x="1453320" y="8057641"/>
            <a:ext cx="4415785" cy="637739"/>
          </a:xfrm>
          <a:prstGeom prst="rect">
            <a:avLst/>
          </a:prstGeom>
          <a:noFill/>
          <a:ln>
            <a:noFill/>
          </a:ln>
        </p:spPr>
        <p:txBody>
          <a:bodyPr anchorCtr="0" anchor="t" bIns="0" lIns="0" spcFirstLastPara="1" rIns="0" wrap="square" tIns="0">
            <a:spAutoFit/>
          </a:bodyPr>
          <a:lstStyle/>
          <a:p>
            <a:pPr indent="0" lvl="0" marL="0" marR="0" rtl="0" algn="ctr">
              <a:lnSpc>
                <a:spcPct val="142222"/>
              </a:lnSpc>
              <a:spcBef>
                <a:spcPts val="0"/>
              </a:spcBef>
              <a:spcAft>
                <a:spcPts val="0"/>
              </a:spcAft>
              <a:buNone/>
            </a:pPr>
            <a:r>
              <a:rPr b="1" i="0" lang="en-US" sz="1800" u="none" strike="noStrike">
                <a:solidFill>
                  <a:schemeClr val="lt1"/>
                </a:solidFill>
                <a:latin typeface="Inter"/>
                <a:ea typeface="Inter"/>
                <a:cs typeface="Inter"/>
                <a:sym typeface="Inter"/>
              </a:rPr>
              <a:t>.      Provide the commercial mess management services</a:t>
            </a:r>
            <a:endParaRPr b="1" sz="2000">
              <a:solidFill>
                <a:schemeClr val="lt1"/>
              </a:solidFill>
              <a:latin typeface="Inter"/>
              <a:ea typeface="Inter"/>
              <a:cs typeface="Inter"/>
              <a:sym typeface="Inter"/>
            </a:endParaRPr>
          </a:p>
        </p:txBody>
      </p:sp>
      <p:sp>
        <p:nvSpPr>
          <p:cNvPr id="278" name="Google Shape;278;p10"/>
          <p:cNvSpPr txBox="1"/>
          <p:nvPr/>
        </p:nvSpPr>
        <p:spPr>
          <a:xfrm>
            <a:off x="6936108" y="8057641"/>
            <a:ext cx="4415785" cy="310406"/>
          </a:xfrm>
          <a:prstGeom prst="rect">
            <a:avLst/>
          </a:prstGeom>
          <a:noFill/>
          <a:ln>
            <a:noFill/>
          </a:ln>
        </p:spPr>
        <p:txBody>
          <a:bodyPr anchorCtr="0" anchor="t" bIns="0" lIns="0" spcFirstLastPara="1" rIns="0" wrap="square" tIns="0">
            <a:spAutoFit/>
          </a:bodyPr>
          <a:lstStyle/>
          <a:p>
            <a:pPr indent="0" lvl="0" marL="0" marR="0" rtl="0" algn="ctr">
              <a:lnSpc>
                <a:spcPct val="142222"/>
              </a:lnSpc>
              <a:spcBef>
                <a:spcPts val="0"/>
              </a:spcBef>
              <a:spcAft>
                <a:spcPts val="0"/>
              </a:spcAft>
              <a:buNone/>
            </a:pPr>
            <a:r>
              <a:rPr b="0" i="0" lang="en-US" sz="1800" u="none" strike="noStrike">
                <a:solidFill>
                  <a:schemeClr val="lt1"/>
                </a:solidFill>
                <a:latin typeface="Inter"/>
                <a:ea typeface="Inter"/>
                <a:cs typeface="Inter"/>
                <a:sym typeface="Inter"/>
              </a:rPr>
              <a:t>Visualized data and intelligent system</a:t>
            </a:r>
            <a:endParaRPr sz="2000">
              <a:solidFill>
                <a:schemeClr val="lt1"/>
              </a:solidFill>
              <a:latin typeface="Inter"/>
              <a:ea typeface="Inter"/>
              <a:cs typeface="Inter"/>
              <a:sym typeface="Inter"/>
            </a:endParaRPr>
          </a:p>
        </p:txBody>
      </p:sp>
      <p:sp>
        <p:nvSpPr>
          <p:cNvPr id="279" name="Google Shape;279;p10"/>
          <p:cNvSpPr txBox="1"/>
          <p:nvPr/>
        </p:nvSpPr>
        <p:spPr>
          <a:xfrm>
            <a:off x="12479473" y="8057641"/>
            <a:ext cx="4415785" cy="310406"/>
          </a:xfrm>
          <a:prstGeom prst="rect">
            <a:avLst/>
          </a:prstGeom>
          <a:noFill/>
          <a:ln>
            <a:noFill/>
          </a:ln>
        </p:spPr>
        <p:txBody>
          <a:bodyPr anchorCtr="0" anchor="t" bIns="0" lIns="0" spcFirstLastPara="1" rIns="0" wrap="square" tIns="0">
            <a:spAutoFit/>
          </a:bodyPr>
          <a:lstStyle/>
          <a:p>
            <a:pPr indent="0" lvl="0" marL="0" marR="0" rtl="0" algn="ctr">
              <a:lnSpc>
                <a:spcPct val="142222"/>
              </a:lnSpc>
              <a:spcBef>
                <a:spcPts val="0"/>
              </a:spcBef>
              <a:spcAft>
                <a:spcPts val="0"/>
              </a:spcAft>
              <a:buNone/>
            </a:pPr>
            <a:r>
              <a:rPr b="0" i="0" lang="en-US" sz="1800" u="none" strike="noStrike">
                <a:solidFill>
                  <a:schemeClr val="lt1"/>
                </a:solidFill>
                <a:latin typeface="Inter"/>
                <a:ea typeface="Inter"/>
                <a:cs typeface="Inter"/>
                <a:sym typeface="Inter"/>
              </a:rPr>
              <a:t>Wide customer base</a:t>
            </a:r>
            <a:endParaRPr sz="2000">
              <a:solidFill>
                <a:schemeClr val="lt1"/>
              </a:solidFill>
              <a:latin typeface="Inter"/>
              <a:ea typeface="Inter"/>
              <a:cs typeface="Inter"/>
              <a:sym typeface="Inter"/>
            </a:endParaRPr>
          </a:p>
        </p:txBody>
      </p:sp>
      <p:sp>
        <p:nvSpPr>
          <p:cNvPr id="280" name="Google Shape;280;p10"/>
          <p:cNvSpPr txBox="1"/>
          <p:nvPr/>
        </p:nvSpPr>
        <p:spPr>
          <a:xfrm>
            <a:off x="7056280" y="5868282"/>
            <a:ext cx="4156389" cy="682046"/>
          </a:xfrm>
          <a:prstGeom prst="rect">
            <a:avLst/>
          </a:prstGeom>
          <a:noFill/>
          <a:ln>
            <a:noFill/>
          </a:ln>
        </p:spPr>
        <p:txBody>
          <a:bodyPr anchorCtr="0" anchor="t" bIns="0" lIns="0" spcFirstLastPara="1" rIns="0" wrap="square" tIns="0">
            <a:spAutoFit/>
          </a:bodyPr>
          <a:lstStyle/>
          <a:p>
            <a:pPr indent="0" lvl="0" marL="0" marR="0" rtl="0" algn="ctr">
              <a:lnSpc>
                <a:spcPct val="162555"/>
              </a:lnSpc>
              <a:spcBef>
                <a:spcPts val="0"/>
              </a:spcBef>
              <a:spcAft>
                <a:spcPts val="0"/>
              </a:spcAft>
              <a:buNone/>
            </a:pPr>
            <a:r>
              <a:rPr lang="en-US" sz="3600">
                <a:solidFill>
                  <a:schemeClr val="lt1"/>
                </a:solidFill>
                <a:latin typeface="Inter"/>
                <a:ea typeface="Inter"/>
                <a:cs typeface="Inter"/>
                <a:sym typeface="Inter"/>
              </a:rPr>
              <a:t>Digitalized</a:t>
            </a:r>
            <a:endParaRPr/>
          </a:p>
        </p:txBody>
      </p:sp>
      <p:sp>
        <p:nvSpPr>
          <p:cNvPr id="281" name="Google Shape;281;p10"/>
          <p:cNvSpPr txBox="1"/>
          <p:nvPr/>
        </p:nvSpPr>
        <p:spPr>
          <a:xfrm>
            <a:off x="12535841" y="5868282"/>
            <a:ext cx="5392340" cy="676019"/>
          </a:xfrm>
          <a:prstGeom prst="rect">
            <a:avLst/>
          </a:prstGeom>
          <a:noFill/>
          <a:ln>
            <a:noFill/>
          </a:ln>
        </p:spPr>
        <p:txBody>
          <a:bodyPr anchorCtr="0" anchor="t" bIns="0" lIns="0" spcFirstLastPara="1" rIns="0" wrap="square" tIns="0">
            <a:spAutoFit/>
          </a:bodyPr>
          <a:lstStyle/>
          <a:p>
            <a:pPr indent="0" lvl="0" marL="0" marR="0" rtl="0" algn="ctr">
              <a:lnSpc>
                <a:spcPct val="162555"/>
              </a:lnSpc>
              <a:spcBef>
                <a:spcPts val="0"/>
              </a:spcBef>
              <a:spcAft>
                <a:spcPts val="0"/>
              </a:spcAft>
              <a:buNone/>
            </a:pPr>
            <a:r>
              <a:rPr lang="en-US" sz="3600">
                <a:solidFill>
                  <a:schemeClr val="lt1"/>
                </a:solidFill>
                <a:latin typeface="Inter"/>
                <a:ea typeface="Inter"/>
                <a:cs typeface="Inter"/>
                <a:sym typeface="Inter"/>
              </a:rPr>
              <a:t>Large Customer Base</a:t>
            </a:r>
            <a:endParaRPr/>
          </a:p>
        </p:txBody>
      </p:sp>
      <p:pic>
        <p:nvPicPr>
          <p:cNvPr descr="Shape&#10;&#10;Description automatically generated with low confidence" id="282" name="Google Shape;282;p10"/>
          <p:cNvPicPr preferRelativeResize="0"/>
          <p:nvPr/>
        </p:nvPicPr>
        <p:blipFill rotWithShape="1">
          <a:blip r:embed="rId5">
            <a:alphaModFix/>
          </a:blip>
          <a:srcRect b="0" l="0" r="0" t="0"/>
          <a:stretch/>
        </p:blipFill>
        <p:spPr>
          <a:xfrm>
            <a:off x="8534400" y="3614091"/>
            <a:ext cx="1670963" cy="1670963"/>
          </a:xfrm>
          <a:prstGeom prst="rect">
            <a:avLst/>
          </a:prstGeom>
          <a:noFill/>
          <a:ln>
            <a:noFill/>
          </a:ln>
        </p:spPr>
      </p:pic>
      <p:pic>
        <p:nvPicPr>
          <p:cNvPr id="283" name="Google Shape;283;p10"/>
          <p:cNvPicPr preferRelativeResize="0"/>
          <p:nvPr/>
        </p:nvPicPr>
        <p:blipFill rotWithShape="1">
          <a:blip r:embed="rId6">
            <a:alphaModFix/>
          </a:blip>
          <a:srcRect b="0" l="0" r="0" t="0"/>
          <a:stretch/>
        </p:blipFill>
        <p:spPr>
          <a:xfrm>
            <a:off x="13576508" y="3360275"/>
            <a:ext cx="2228255" cy="1774646"/>
          </a:xfrm>
          <a:prstGeom prst="rect">
            <a:avLst/>
          </a:prstGeom>
          <a:noFill/>
          <a:ln>
            <a:noFill/>
          </a:ln>
        </p:spPr>
      </p:pic>
      <p:pic>
        <p:nvPicPr>
          <p:cNvPr descr="Shape&#10;&#10;Description automatically generated with low confidence" id="284" name="Google Shape;284;p10"/>
          <p:cNvPicPr preferRelativeResize="0"/>
          <p:nvPr/>
        </p:nvPicPr>
        <p:blipFill rotWithShape="1">
          <a:blip r:embed="rId7">
            <a:alphaModFix/>
          </a:blip>
          <a:srcRect b="0" l="0" r="0" t="0"/>
          <a:stretch/>
        </p:blipFill>
        <p:spPr>
          <a:xfrm>
            <a:off x="2857551" y="3585602"/>
            <a:ext cx="1645421" cy="1645421"/>
          </a:xfrm>
          <a:prstGeom prst="rect">
            <a:avLst/>
          </a:prstGeom>
          <a:noFill/>
          <a:ln>
            <a:noFill/>
          </a:ln>
        </p:spPr>
      </p:pic>
      <p:sp>
        <p:nvSpPr>
          <p:cNvPr id="285" name="Google Shape;285;p10"/>
          <p:cNvSpPr txBox="1"/>
          <p:nvPr/>
        </p:nvSpPr>
        <p:spPr>
          <a:xfrm>
            <a:off x="2082583" y="5974099"/>
            <a:ext cx="37337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Inter"/>
                <a:ea typeface="Inter"/>
                <a:cs typeface="Inter"/>
                <a:sym typeface="Inter"/>
              </a:rPr>
              <a:t>Commercialized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alpha val="69803"/>
          </a:schemeClr>
        </a:solidFill>
      </p:bgPr>
    </p:bg>
    <p:spTree>
      <p:nvGrpSpPr>
        <p:cNvPr id="289" name="Shape 289"/>
        <p:cNvGrpSpPr/>
        <p:nvPr/>
      </p:nvGrpSpPr>
      <p:grpSpPr>
        <a:xfrm>
          <a:off x="0" y="0"/>
          <a:ext cx="0" cy="0"/>
          <a:chOff x="0" y="0"/>
          <a:chExt cx="0" cy="0"/>
        </a:xfrm>
      </p:grpSpPr>
      <p:sp>
        <p:nvSpPr>
          <p:cNvPr id="290" name="Google Shape;290;p11"/>
          <p:cNvSpPr txBox="1"/>
          <p:nvPr>
            <p:ph idx="1" type="subTitle"/>
          </p:nvPr>
        </p:nvSpPr>
        <p:spPr>
          <a:xfrm>
            <a:off x="-3950872" y="319318"/>
            <a:ext cx="13716000" cy="248364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FFFF"/>
              </a:buClr>
              <a:buSzPts val="3200"/>
              <a:buNone/>
            </a:pPr>
            <a:r>
              <a:rPr lang="en-US" sz="3200">
                <a:solidFill>
                  <a:srgbClr val="FFFFFF"/>
                </a:solidFill>
                <a:latin typeface="Arial"/>
                <a:ea typeface="Arial"/>
                <a:cs typeface="Arial"/>
                <a:sym typeface="Arial"/>
              </a:rPr>
              <a:t>COMPETITION</a:t>
            </a:r>
            <a:endParaRPr/>
          </a:p>
          <a:p>
            <a:pPr indent="0" lvl="0" marL="0" rtl="0" algn="ctr">
              <a:spcBef>
                <a:spcPts val="640"/>
              </a:spcBef>
              <a:spcAft>
                <a:spcPts val="0"/>
              </a:spcAft>
              <a:buClr>
                <a:srgbClr val="888888"/>
              </a:buClr>
              <a:buSzPts val="3200"/>
              <a:buNone/>
            </a:pPr>
            <a:r>
              <a:t/>
            </a:r>
            <a:endParaRPr b="1">
              <a:latin typeface="Arial Black"/>
              <a:ea typeface="Arial Black"/>
              <a:cs typeface="Arial Black"/>
              <a:sym typeface="Arial Black"/>
            </a:endParaRPr>
          </a:p>
        </p:txBody>
      </p:sp>
      <p:cxnSp>
        <p:nvCxnSpPr>
          <p:cNvPr id="291" name="Google Shape;291;p11"/>
          <p:cNvCxnSpPr/>
          <p:nvPr/>
        </p:nvCxnSpPr>
        <p:spPr>
          <a:xfrm>
            <a:off x="2586038" y="4886325"/>
            <a:ext cx="13858875" cy="0"/>
          </a:xfrm>
          <a:prstGeom prst="straightConnector1">
            <a:avLst/>
          </a:prstGeom>
          <a:noFill/>
          <a:ln cap="flat" cmpd="sng" w="9525">
            <a:solidFill>
              <a:schemeClr val="dk1"/>
            </a:solidFill>
            <a:prstDash val="solid"/>
            <a:round/>
            <a:headEnd len="sm" w="sm" type="none"/>
            <a:tailEnd len="med" w="med" type="triangle"/>
          </a:ln>
        </p:spPr>
      </p:cxnSp>
      <p:cxnSp>
        <p:nvCxnSpPr>
          <p:cNvPr id="292" name="Google Shape;292;p11"/>
          <p:cNvCxnSpPr/>
          <p:nvPr/>
        </p:nvCxnSpPr>
        <p:spPr>
          <a:xfrm rot="10800000">
            <a:off x="9244013" y="2243138"/>
            <a:ext cx="0" cy="5800725"/>
          </a:xfrm>
          <a:prstGeom prst="straightConnector1">
            <a:avLst/>
          </a:prstGeom>
          <a:noFill/>
          <a:ln cap="flat" cmpd="sng" w="9525">
            <a:solidFill>
              <a:schemeClr val="dk1"/>
            </a:solidFill>
            <a:prstDash val="solid"/>
            <a:round/>
            <a:headEnd len="sm" w="sm" type="none"/>
            <a:tailEnd len="med" w="med" type="triangle"/>
          </a:ln>
        </p:spPr>
      </p:cxnSp>
      <p:sp>
        <p:nvSpPr>
          <p:cNvPr id="293" name="Google Shape;293;p11"/>
          <p:cNvSpPr txBox="1"/>
          <p:nvPr/>
        </p:nvSpPr>
        <p:spPr>
          <a:xfrm>
            <a:off x="12372976" y="4886325"/>
            <a:ext cx="5257799"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The reduction of food wastage</a:t>
            </a:r>
            <a:endParaRPr sz="2700">
              <a:solidFill>
                <a:schemeClr val="dk1"/>
              </a:solidFill>
              <a:latin typeface="Calibri"/>
              <a:ea typeface="Calibri"/>
              <a:cs typeface="Calibri"/>
              <a:sym typeface="Calibri"/>
            </a:endParaRPr>
          </a:p>
        </p:txBody>
      </p:sp>
      <p:sp>
        <p:nvSpPr>
          <p:cNvPr id="294" name="Google Shape;294;p11"/>
          <p:cNvSpPr txBox="1"/>
          <p:nvPr/>
        </p:nvSpPr>
        <p:spPr>
          <a:xfrm>
            <a:off x="8201026" y="1451791"/>
            <a:ext cx="5257799"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Cost of services</a:t>
            </a:r>
            <a:endParaRPr sz="2700">
              <a:solidFill>
                <a:schemeClr val="dk1"/>
              </a:solidFill>
              <a:latin typeface="Calibri"/>
              <a:ea typeface="Calibri"/>
              <a:cs typeface="Calibri"/>
              <a:sym typeface="Calibri"/>
            </a:endParaRPr>
          </a:p>
        </p:txBody>
      </p:sp>
      <p:pic>
        <p:nvPicPr>
          <p:cNvPr id="295" name="Google Shape;295;p11"/>
          <p:cNvPicPr preferRelativeResize="0"/>
          <p:nvPr/>
        </p:nvPicPr>
        <p:blipFill rotWithShape="1">
          <a:blip r:embed="rId3">
            <a:alphaModFix/>
          </a:blip>
          <a:srcRect b="0" l="0" r="0" t="0"/>
          <a:stretch/>
        </p:blipFill>
        <p:spPr>
          <a:xfrm>
            <a:off x="11301230" y="5371118"/>
            <a:ext cx="928098" cy="891657"/>
          </a:xfrm>
          <a:prstGeom prst="rect">
            <a:avLst/>
          </a:prstGeom>
          <a:noFill/>
          <a:ln>
            <a:noFill/>
          </a:ln>
        </p:spPr>
      </p:pic>
      <p:pic>
        <p:nvPicPr>
          <p:cNvPr id="296" name="Google Shape;296;p11"/>
          <p:cNvPicPr preferRelativeResize="0"/>
          <p:nvPr/>
        </p:nvPicPr>
        <p:blipFill rotWithShape="1">
          <a:blip r:embed="rId4">
            <a:alphaModFix/>
          </a:blip>
          <a:srcRect b="0" l="0" r="0" t="0"/>
          <a:stretch/>
        </p:blipFill>
        <p:spPr>
          <a:xfrm>
            <a:off x="10548363" y="3358687"/>
            <a:ext cx="1216916" cy="1216916"/>
          </a:xfrm>
          <a:prstGeom prst="rect">
            <a:avLst/>
          </a:prstGeom>
          <a:noFill/>
          <a:ln>
            <a:noFill/>
          </a:ln>
        </p:spPr>
      </p:pic>
      <p:pic>
        <p:nvPicPr>
          <p:cNvPr id="297" name="Google Shape;297;p11"/>
          <p:cNvPicPr preferRelativeResize="0"/>
          <p:nvPr/>
        </p:nvPicPr>
        <p:blipFill rotWithShape="1">
          <a:blip r:embed="rId5">
            <a:alphaModFix/>
          </a:blip>
          <a:srcRect b="0" l="0" r="0" t="0"/>
          <a:stretch/>
        </p:blipFill>
        <p:spPr>
          <a:xfrm>
            <a:off x="3809139" y="1907771"/>
            <a:ext cx="1548672" cy="1548672"/>
          </a:xfrm>
          <a:prstGeom prst="rect">
            <a:avLst/>
          </a:prstGeom>
          <a:noFill/>
          <a:ln>
            <a:noFill/>
          </a:ln>
        </p:spPr>
      </p:pic>
      <p:pic>
        <p:nvPicPr>
          <p:cNvPr id="298" name="Google Shape;298;p11"/>
          <p:cNvPicPr preferRelativeResize="0"/>
          <p:nvPr/>
        </p:nvPicPr>
        <p:blipFill rotWithShape="1">
          <a:blip r:embed="rId6">
            <a:alphaModFix/>
          </a:blip>
          <a:srcRect b="0" l="0" r="0" t="0"/>
          <a:stretch/>
        </p:blipFill>
        <p:spPr>
          <a:xfrm>
            <a:off x="2633386" y="6569411"/>
            <a:ext cx="1722236" cy="922626"/>
          </a:xfrm>
          <a:prstGeom prst="rect">
            <a:avLst/>
          </a:prstGeom>
          <a:noFill/>
          <a:ln>
            <a:noFill/>
          </a:ln>
        </p:spPr>
      </p:pic>
      <p:pic>
        <p:nvPicPr>
          <p:cNvPr id="299" name="Google Shape;299;p11"/>
          <p:cNvPicPr preferRelativeResize="0"/>
          <p:nvPr/>
        </p:nvPicPr>
        <p:blipFill rotWithShape="1">
          <a:blip r:embed="rId7">
            <a:alphaModFix/>
          </a:blip>
          <a:srcRect b="0" l="0" r="0" t="0"/>
          <a:stretch/>
        </p:blipFill>
        <p:spPr>
          <a:xfrm>
            <a:off x="12809167" y="1101428"/>
            <a:ext cx="3371568" cy="2355015"/>
          </a:xfrm>
          <a:prstGeom prst="rect">
            <a:avLst/>
          </a:prstGeom>
          <a:noFill/>
          <a:ln>
            <a:noFill/>
          </a:ln>
        </p:spPr>
      </p:pic>
      <p:pic>
        <p:nvPicPr>
          <p:cNvPr descr="TABETE - 食品ロスを削減するフードシェアリングサービス" id="300" name="Google Shape;300;p11"/>
          <p:cNvPicPr preferRelativeResize="0"/>
          <p:nvPr/>
        </p:nvPicPr>
        <p:blipFill rotWithShape="1">
          <a:blip r:embed="rId8">
            <a:alphaModFix/>
          </a:blip>
          <a:srcRect b="0" l="0" r="0" t="0"/>
          <a:stretch/>
        </p:blipFill>
        <p:spPr>
          <a:xfrm>
            <a:off x="4688284" y="6569411"/>
            <a:ext cx="1407689" cy="706065"/>
          </a:xfrm>
          <a:prstGeom prst="rect">
            <a:avLst/>
          </a:prstGeom>
          <a:noFill/>
          <a:ln>
            <a:noFill/>
          </a:ln>
        </p:spPr>
      </p:pic>
      <p:pic>
        <p:nvPicPr>
          <p:cNvPr id="301" name="Google Shape;301;p11"/>
          <p:cNvPicPr preferRelativeResize="0"/>
          <p:nvPr/>
        </p:nvPicPr>
        <p:blipFill rotWithShape="1">
          <a:blip r:embed="rId9">
            <a:alphaModFix/>
          </a:blip>
          <a:srcRect b="0" l="0" r="0" t="0"/>
          <a:stretch/>
        </p:blipFill>
        <p:spPr>
          <a:xfrm>
            <a:off x="16237184" y="1150492"/>
            <a:ext cx="316325" cy="301299"/>
          </a:xfrm>
          <a:prstGeom prst="rect">
            <a:avLst/>
          </a:prstGeom>
          <a:noFill/>
          <a:ln>
            <a:noFill/>
          </a:ln>
        </p:spPr>
      </p:pic>
      <p:pic>
        <p:nvPicPr>
          <p:cNvPr id="302" name="Google Shape;302;p11"/>
          <p:cNvPicPr preferRelativeResize="0"/>
          <p:nvPr/>
        </p:nvPicPr>
        <p:blipFill rotWithShape="1">
          <a:blip r:embed="rId9">
            <a:alphaModFix/>
          </a:blip>
          <a:srcRect b="0" l="0" r="0" t="0"/>
          <a:stretch/>
        </p:blipFill>
        <p:spPr>
          <a:xfrm>
            <a:off x="16692746" y="1150492"/>
            <a:ext cx="316325" cy="301299"/>
          </a:xfrm>
          <a:prstGeom prst="rect">
            <a:avLst/>
          </a:prstGeom>
          <a:noFill/>
          <a:ln>
            <a:noFill/>
          </a:ln>
        </p:spPr>
      </p:pic>
      <p:pic>
        <p:nvPicPr>
          <p:cNvPr id="303" name="Google Shape;303;p11"/>
          <p:cNvPicPr preferRelativeResize="0"/>
          <p:nvPr/>
        </p:nvPicPr>
        <p:blipFill rotWithShape="1">
          <a:blip r:embed="rId9">
            <a:alphaModFix/>
          </a:blip>
          <a:srcRect b="0" l="0" r="0" t="0"/>
          <a:stretch/>
        </p:blipFill>
        <p:spPr>
          <a:xfrm>
            <a:off x="15851240" y="1135898"/>
            <a:ext cx="316325" cy="301299"/>
          </a:xfrm>
          <a:prstGeom prst="rect">
            <a:avLst/>
          </a:prstGeom>
          <a:noFill/>
          <a:ln>
            <a:noFill/>
          </a:ln>
        </p:spPr>
      </p:pic>
      <p:cxnSp>
        <p:nvCxnSpPr>
          <p:cNvPr id="304" name="Google Shape;304;p11"/>
          <p:cNvCxnSpPr/>
          <p:nvPr/>
        </p:nvCxnSpPr>
        <p:spPr>
          <a:xfrm flipH="1">
            <a:off x="795338" y="1150492"/>
            <a:ext cx="3581400" cy="17379"/>
          </a:xfrm>
          <a:prstGeom prst="straightConnector1">
            <a:avLst/>
          </a:prstGeom>
          <a:noFill/>
          <a:ln cap="flat" cmpd="sng" w="28575">
            <a:solidFill>
              <a:srgbClr val="F27100"/>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cxnSp>
        <p:nvCxnSpPr>
          <p:cNvPr id="309" name="Google Shape;309;p12"/>
          <p:cNvCxnSpPr/>
          <p:nvPr/>
        </p:nvCxnSpPr>
        <p:spPr>
          <a:xfrm>
            <a:off x="1284895" y="2243273"/>
            <a:ext cx="3265220" cy="0"/>
          </a:xfrm>
          <a:prstGeom prst="straightConnector1">
            <a:avLst/>
          </a:prstGeom>
          <a:noFill/>
          <a:ln cap="flat" cmpd="sng" w="19050">
            <a:solidFill>
              <a:srgbClr val="F27100"/>
            </a:solidFill>
            <a:prstDash val="solid"/>
            <a:round/>
            <a:headEnd len="sm" w="sm" type="none"/>
            <a:tailEnd len="sm" w="sm" type="none"/>
          </a:ln>
        </p:spPr>
      </p:cxnSp>
      <p:sp>
        <p:nvSpPr>
          <p:cNvPr id="310" name="Google Shape;310;p12"/>
          <p:cNvSpPr txBox="1"/>
          <p:nvPr/>
        </p:nvSpPr>
        <p:spPr>
          <a:xfrm>
            <a:off x="1284895" y="1084707"/>
            <a:ext cx="8396985" cy="85953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FINANCIALS</a:t>
            </a:r>
            <a:endParaRPr/>
          </a:p>
        </p:txBody>
      </p:sp>
      <p:sp>
        <p:nvSpPr>
          <p:cNvPr id="311" name="Google Shape;311;p12"/>
          <p:cNvSpPr txBox="1"/>
          <p:nvPr/>
        </p:nvSpPr>
        <p:spPr>
          <a:xfrm>
            <a:off x="1284895" y="2703054"/>
            <a:ext cx="9982809" cy="381762"/>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2400">
                <a:solidFill>
                  <a:srgbClr val="FFFFFF"/>
                </a:solidFill>
                <a:latin typeface="Inter"/>
                <a:ea typeface="Inter"/>
                <a:cs typeface="Inter"/>
                <a:sym typeface="Inter"/>
              </a:rPr>
              <a:t>We are looking for startup cash to reach 3 Lakh Fans</a:t>
            </a:r>
            <a:endParaRPr/>
          </a:p>
        </p:txBody>
      </p:sp>
      <p:grpSp>
        <p:nvGrpSpPr>
          <p:cNvPr id="312" name="Google Shape;312;p12"/>
          <p:cNvGrpSpPr/>
          <p:nvPr/>
        </p:nvGrpSpPr>
        <p:grpSpPr>
          <a:xfrm>
            <a:off x="169930" y="4333357"/>
            <a:ext cx="5495168" cy="2750661"/>
            <a:chOff x="0" y="-57150"/>
            <a:chExt cx="7326892" cy="3667549"/>
          </a:xfrm>
        </p:grpSpPr>
        <p:sp>
          <p:nvSpPr>
            <p:cNvPr id="313" name="Google Shape;313;p12"/>
            <p:cNvSpPr txBox="1"/>
            <p:nvPr/>
          </p:nvSpPr>
          <p:spPr>
            <a:xfrm>
              <a:off x="0" y="2965913"/>
              <a:ext cx="7326866" cy="644486"/>
            </a:xfrm>
            <a:prstGeom prst="rect">
              <a:avLst/>
            </a:prstGeom>
            <a:noFill/>
            <a:ln>
              <a:noFill/>
            </a:ln>
          </p:spPr>
          <p:txBody>
            <a:bodyPr anchorCtr="0" anchor="t" bIns="0" lIns="0" spcFirstLastPara="1" rIns="0" wrap="square" tIns="0">
              <a:spAutoFit/>
            </a:bodyPr>
            <a:lstStyle/>
            <a:p>
              <a:pPr indent="0" lvl="0" marL="0" marR="0" rtl="0" algn="ctr">
                <a:lnSpc>
                  <a:spcPct val="122986"/>
                </a:lnSpc>
                <a:spcBef>
                  <a:spcPts val="0"/>
                </a:spcBef>
                <a:spcAft>
                  <a:spcPts val="0"/>
                </a:spcAft>
                <a:buNone/>
              </a:pPr>
              <a:r>
                <a:rPr lang="en-US" sz="3141">
                  <a:solidFill>
                    <a:srgbClr val="FFFFFF"/>
                  </a:solidFill>
                  <a:latin typeface="Inter"/>
                  <a:ea typeface="Inter"/>
                  <a:cs typeface="Inter"/>
                  <a:sym typeface="Inter"/>
                </a:rPr>
                <a:t>Seed Round</a:t>
              </a:r>
              <a:endParaRPr/>
            </a:p>
          </p:txBody>
        </p:sp>
        <p:sp>
          <p:nvSpPr>
            <p:cNvPr id="314" name="Google Shape;314;p12"/>
            <p:cNvSpPr txBox="1"/>
            <p:nvPr/>
          </p:nvSpPr>
          <p:spPr>
            <a:xfrm>
              <a:off x="1428592" y="-57150"/>
              <a:ext cx="5898300" cy="2565300"/>
            </a:xfrm>
            <a:prstGeom prst="rect">
              <a:avLst/>
            </a:prstGeom>
            <a:noFill/>
            <a:ln>
              <a:noFill/>
            </a:ln>
          </p:spPr>
          <p:txBody>
            <a:bodyPr anchorCtr="0" anchor="t" bIns="0" lIns="0" spcFirstLastPara="1" rIns="0" wrap="square" tIns="0">
              <a:spAutoFit/>
            </a:bodyPr>
            <a:lstStyle/>
            <a:p>
              <a:pPr indent="0" lvl="0" marL="0" marR="0" rtl="0" algn="l">
                <a:lnSpc>
                  <a:spcPct val="125997"/>
                </a:lnSpc>
                <a:spcBef>
                  <a:spcPts val="0"/>
                </a:spcBef>
                <a:spcAft>
                  <a:spcPts val="0"/>
                </a:spcAft>
                <a:buNone/>
              </a:pPr>
              <a:r>
                <a:rPr b="1" lang="en-US" sz="9920">
                  <a:solidFill>
                    <a:srgbClr val="FFFFFF"/>
                  </a:solidFill>
                  <a:latin typeface="Inter"/>
                  <a:ea typeface="Inter"/>
                  <a:cs typeface="Inter"/>
                  <a:sym typeface="Inter"/>
                </a:rPr>
                <a:t>65K$</a:t>
              </a:r>
              <a:endParaRPr/>
            </a:p>
          </p:txBody>
        </p:sp>
      </p:grpSp>
      <p:sp>
        <p:nvSpPr>
          <p:cNvPr id="315" name="Google Shape;315;p12"/>
          <p:cNvSpPr txBox="1"/>
          <p:nvPr/>
        </p:nvSpPr>
        <p:spPr>
          <a:xfrm>
            <a:off x="14236782" y="1200635"/>
            <a:ext cx="3631392" cy="274676"/>
          </a:xfrm>
          <a:prstGeom prst="rect">
            <a:avLst/>
          </a:prstGeom>
          <a:noFill/>
          <a:ln>
            <a:noFill/>
          </a:ln>
        </p:spPr>
        <p:txBody>
          <a:bodyPr anchorCtr="0" anchor="t" bIns="0" lIns="0" spcFirstLastPara="1" rIns="0" wrap="square" tIns="0">
            <a:spAutoFit/>
          </a:bodyPr>
          <a:lstStyle/>
          <a:p>
            <a:pPr indent="0" lvl="0" marL="0" marR="0" rtl="0" algn="l">
              <a:lnSpc>
                <a:spcPct val="151073"/>
              </a:lnSpc>
              <a:spcBef>
                <a:spcPts val="0"/>
              </a:spcBef>
              <a:spcAft>
                <a:spcPts val="0"/>
              </a:spcAft>
              <a:buNone/>
            </a:pPr>
            <a:r>
              <a:t/>
            </a:r>
            <a:endParaRPr sz="1490">
              <a:solidFill>
                <a:srgbClr val="929292"/>
              </a:solidFill>
              <a:latin typeface="Inter"/>
              <a:ea typeface="Inter"/>
              <a:cs typeface="Inter"/>
              <a:sym typeface="Inter"/>
            </a:endParaRPr>
          </a:p>
        </p:txBody>
      </p:sp>
      <p:grpSp>
        <p:nvGrpSpPr>
          <p:cNvPr id="316" name="Google Shape;316;p12"/>
          <p:cNvGrpSpPr/>
          <p:nvPr/>
        </p:nvGrpSpPr>
        <p:grpSpPr>
          <a:xfrm>
            <a:off x="5772555" y="4333357"/>
            <a:ext cx="5495149" cy="2750661"/>
            <a:chOff x="0" y="-57150"/>
            <a:chExt cx="7326866" cy="3667549"/>
          </a:xfrm>
        </p:grpSpPr>
        <p:sp>
          <p:nvSpPr>
            <p:cNvPr id="317" name="Google Shape;317;p12"/>
            <p:cNvSpPr txBox="1"/>
            <p:nvPr/>
          </p:nvSpPr>
          <p:spPr>
            <a:xfrm>
              <a:off x="0" y="2965913"/>
              <a:ext cx="7326866" cy="644486"/>
            </a:xfrm>
            <a:prstGeom prst="rect">
              <a:avLst/>
            </a:prstGeom>
            <a:noFill/>
            <a:ln>
              <a:noFill/>
            </a:ln>
          </p:spPr>
          <p:txBody>
            <a:bodyPr anchorCtr="0" anchor="t" bIns="0" lIns="0" spcFirstLastPara="1" rIns="0" wrap="square" tIns="0">
              <a:spAutoFit/>
            </a:bodyPr>
            <a:lstStyle/>
            <a:p>
              <a:pPr indent="0" lvl="0" marL="0" marR="0" rtl="0" algn="ctr">
                <a:lnSpc>
                  <a:spcPct val="122986"/>
                </a:lnSpc>
                <a:spcBef>
                  <a:spcPts val="0"/>
                </a:spcBef>
                <a:spcAft>
                  <a:spcPts val="0"/>
                </a:spcAft>
                <a:buNone/>
              </a:pPr>
              <a:r>
                <a:rPr lang="en-US" sz="3141">
                  <a:solidFill>
                    <a:srgbClr val="FFFFFF"/>
                  </a:solidFill>
                  <a:latin typeface="Inter"/>
                  <a:ea typeface="Inter"/>
                  <a:cs typeface="Inter"/>
                  <a:sym typeface="Inter"/>
                </a:rPr>
                <a:t>Transactions </a:t>
              </a:r>
              <a:endParaRPr/>
            </a:p>
          </p:txBody>
        </p:sp>
        <p:sp>
          <p:nvSpPr>
            <p:cNvPr id="318" name="Google Shape;318;p12"/>
            <p:cNvSpPr txBox="1"/>
            <p:nvPr/>
          </p:nvSpPr>
          <p:spPr>
            <a:xfrm>
              <a:off x="1428592" y="-57150"/>
              <a:ext cx="5898273" cy="2056101"/>
            </a:xfrm>
            <a:prstGeom prst="rect">
              <a:avLst/>
            </a:prstGeom>
            <a:noFill/>
            <a:ln>
              <a:noFill/>
            </a:ln>
          </p:spPr>
          <p:txBody>
            <a:bodyPr anchorCtr="0" anchor="t" bIns="0" lIns="0" spcFirstLastPara="1" rIns="0" wrap="square" tIns="0">
              <a:spAutoFit/>
            </a:bodyPr>
            <a:lstStyle/>
            <a:p>
              <a:pPr indent="0" lvl="0" marL="0" marR="0" rtl="0" algn="l">
                <a:lnSpc>
                  <a:spcPct val="125997"/>
                </a:lnSpc>
                <a:spcBef>
                  <a:spcPts val="0"/>
                </a:spcBef>
                <a:spcAft>
                  <a:spcPts val="0"/>
                </a:spcAft>
                <a:buNone/>
              </a:pPr>
              <a:r>
                <a:rPr b="1" lang="en-US" sz="9920">
                  <a:solidFill>
                    <a:srgbClr val="FFFFFF"/>
                  </a:solidFill>
                  <a:latin typeface="Inter"/>
                  <a:ea typeface="Inter"/>
                  <a:cs typeface="Inter"/>
                  <a:sym typeface="Inter"/>
                </a:rPr>
                <a:t> 3L</a:t>
              </a:r>
              <a:endParaRPr/>
            </a:p>
          </p:txBody>
        </p:sp>
      </p:grpSp>
      <p:sp>
        <p:nvSpPr>
          <p:cNvPr id="319" name="Google Shape;319;p12"/>
          <p:cNvSpPr txBox="1"/>
          <p:nvPr/>
        </p:nvSpPr>
        <p:spPr>
          <a:xfrm>
            <a:off x="11267704" y="6598272"/>
            <a:ext cx="5991596" cy="485746"/>
          </a:xfrm>
          <a:prstGeom prst="rect">
            <a:avLst/>
          </a:prstGeom>
          <a:noFill/>
          <a:ln>
            <a:noFill/>
          </a:ln>
        </p:spPr>
        <p:txBody>
          <a:bodyPr anchorCtr="0" anchor="t" bIns="0" lIns="0" spcFirstLastPara="1" rIns="0" wrap="square" tIns="0">
            <a:spAutoFit/>
          </a:bodyPr>
          <a:lstStyle/>
          <a:p>
            <a:pPr indent="0" lvl="0" marL="0" marR="0" rtl="0" algn="ctr">
              <a:lnSpc>
                <a:spcPct val="122986"/>
              </a:lnSpc>
              <a:spcBef>
                <a:spcPts val="0"/>
              </a:spcBef>
              <a:spcAft>
                <a:spcPts val="0"/>
              </a:spcAft>
              <a:buNone/>
            </a:pPr>
            <a:r>
              <a:rPr lang="en-US" sz="3141">
                <a:solidFill>
                  <a:srgbClr val="FFFFFF"/>
                </a:solidFill>
                <a:latin typeface="Inter"/>
                <a:ea typeface="Inter"/>
                <a:cs typeface="Inter"/>
                <a:sym typeface="Inter"/>
              </a:rPr>
              <a:t>Revenue over 5 Yrs</a:t>
            </a:r>
            <a:endParaRPr/>
          </a:p>
        </p:txBody>
      </p:sp>
      <p:sp>
        <p:nvSpPr>
          <p:cNvPr id="320" name="Google Shape;320;p12"/>
          <p:cNvSpPr txBox="1"/>
          <p:nvPr/>
        </p:nvSpPr>
        <p:spPr>
          <a:xfrm>
            <a:off x="11851825" y="4319069"/>
            <a:ext cx="4823400" cy="1924200"/>
          </a:xfrm>
          <a:prstGeom prst="rect">
            <a:avLst/>
          </a:prstGeom>
          <a:noFill/>
          <a:ln>
            <a:noFill/>
          </a:ln>
        </p:spPr>
        <p:txBody>
          <a:bodyPr anchorCtr="0" anchor="t" bIns="0" lIns="0" spcFirstLastPara="1" rIns="0" wrap="square" tIns="0">
            <a:spAutoFit/>
          </a:bodyPr>
          <a:lstStyle/>
          <a:p>
            <a:pPr indent="0" lvl="0" marL="0" marR="0" rtl="0" algn="l">
              <a:lnSpc>
                <a:spcPct val="125997"/>
              </a:lnSpc>
              <a:spcBef>
                <a:spcPts val="0"/>
              </a:spcBef>
              <a:spcAft>
                <a:spcPts val="0"/>
              </a:spcAft>
              <a:buNone/>
            </a:pPr>
            <a:r>
              <a:rPr b="1" lang="en-US" sz="9920">
                <a:solidFill>
                  <a:srgbClr val="FFFFFF"/>
                </a:solidFill>
                <a:latin typeface="Inter"/>
                <a:ea typeface="Inter"/>
                <a:cs typeface="Inter"/>
                <a:sym typeface="Inter"/>
              </a:rPr>
              <a:t>3.9L$</a:t>
            </a:r>
            <a:endParaRPr/>
          </a:p>
        </p:txBody>
      </p:sp>
      <p:sp>
        <p:nvSpPr>
          <p:cNvPr id="321" name="Google Shape;321;p12"/>
          <p:cNvSpPr txBox="1"/>
          <p:nvPr/>
        </p:nvSpPr>
        <p:spPr>
          <a:xfrm>
            <a:off x="1028700" y="9057894"/>
            <a:ext cx="9982809" cy="381762"/>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2400">
                <a:solidFill>
                  <a:srgbClr val="FFFFFF"/>
                </a:solidFill>
                <a:latin typeface="Inter"/>
                <a:ea typeface="Inter"/>
                <a:cs typeface="Inter"/>
                <a:sym typeface="Inter"/>
              </a:rPr>
              <a:t>Break even point between 4-5 Years</a:t>
            </a:r>
            <a:endParaRPr/>
          </a:p>
        </p:txBody>
      </p:sp>
      <p:sp>
        <p:nvSpPr>
          <p:cNvPr id="322" name="Google Shape;322;p12"/>
          <p:cNvSpPr txBox="1"/>
          <p:nvPr/>
        </p:nvSpPr>
        <p:spPr>
          <a:xfrm>
            <a:off x="12137875" y="1116838"/>
            <a:ext cx="48234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326" name="Shape 326"/>
        <p:cNvGrpSpPr/>
        <p:nvPr/>
      </p:nvGrpSpPr>
      <p:grpSpPr>
        <a:xfrm>
          <a:off x="0" y="0"/>
          <a:ext cx="0" cy="0"/>
          <a:chOff x="0" y="0"/>
          <a:chExt cx="0" cy="0"/>
        </a:xfrm>
      </p:grpSpPr>
      <p:pic>
        <p:nvPicPr>
          <p:cNvPr id="327" name="Google Shape;327;p13"/>
          <p:cNvPicPr preferRelativeResize="0"/>
          <p:nvPr/>
        </p:nvPicPr>
        <p:blipFill rotWithShape="1">
          <a:blip r:embed="rId3">
            <a:alphaModFix/>
          </a:blip>
          <a:srcRect b="0" l="0" r="0" t="0"/>
          <a:stretch/>
        </p:blipFill>
        <p:spPr>
          <a:xfrm>
            <a:off x="0" y="0"/>
            <a:ext cx="13230868" cy="10287000"/>
          </a:xfrm>
          <a:prstGeom prst="rect">
            <a:avLst/>
          </a:prstGeom>
          <a:noFill/>
          <a:ln>
            <a:noFill/>
          </a:ln>
        </p:spPr>
      </p:pic>
      <p:graphicFrame>
        <p:nvGraphicFramePr>
          <p:cNvPr id="328" name="Google Shape;328;p13"/>
          <p:cNvGraphicFramePr/>
          <p:nvPr/>
        </p:nvGraphicFramePr>
        <p:xfrm>
          <a:off x="1371600" y="957899"/>
          <a:ext cx="3000000" cy="3000000"/>
        </p:xfrm>
        <a:graphic>
          <a:graphicData uri="http://schemas.openxmlformats.org/drawingml/2006/table">
            <a:tbl>
              <a:tblPr bandRow="1" firstRow="1">
                <a:noFill/>
                <a:tableStyleId>{348ADD42-FA47-456F-8A43-0AFB80E4F544}</a:tableStyleId>
              </a:tblPr>
              <a:tblGrid>
                <a:gridCol w="6096000"/>
                <a:gridCol w="6096000"/>
              </a:tblGrid>
              <a:tr h="1037775">
                <a:tc>
                  <a:txBody>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Activities</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Cost</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37775">
                <a:tc>
                  <a:txBody>
                    <a:bodyPr/>
                    <a:lstStyle/>
                    <a:p>
                      <a:pPr indent="0" lvl="0" marL="0" marR="0" rtl="0" algn="ctr">
                        <a:spcBef>
                          <a:spcPts val="0"/>
                        </a:spcBef>
                        <a:spcAft>
                          <a:spcPts val="0"/>
                        </a:spcAft>
                        <a:buNone/>
                      </a:pPr>
                      <a:r>
                        <a:rPr b="0" i="0" lang="en-US" sz="3600" u="none" cap="none" strike="noStrike">
                          <a:solidFill>
                            <a:schemeClr val="lt1"/>
                          </a:solidFill>
                          <a:latin typeface="Calibri"/>
                          <a:ea typeface="Calibri"/>
                          <a:cs typeface="Calibri"/>
                          <a:sym typeface="Calibri"/>
                        </a:rPr>
                        <a:t>For Developing website &amp; APP</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3600" u="none" cap="none" strike="noStrike">
                          <a:solidFill>
                            <a:schemeClr val="lt1"/>
                          </a:solidFill>
                          <a:latin typeface="Calibri"/>
                          <a:ea typeface="Calibri"/>
                          <a:cs typeface="Calibri"/>
                          <a:sym typeface="Calibri"/>
                        </a:rPr>
                        <a:t>15</a:t>
                      </a:r>
                      <a:r>
                        <a:rPr lang="en-US" sz="3600">
                          <a:solidFill>
                            <a:schemeClr val="lt1"/>
                          </a:solidFill>
                        </a:rPr>
                        <a:t>k</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37775">
                <a:tc>
                  <a:txBody>
                    <a:bodyPr/>
                    <a:lstStyle/>
                    <a:p>
                      <a:pPr indent="0" lvl="0" marL="0" marR="0" rtl="0" algn="ctr">
                        <a:spcBef>
                          <a:spcPts val="0"/>
                        </a:spcBef>
                        <a:spcAft>
                          <a:spcPts val="0"/>
                        </a:spcAft>
                        <a:buNone/>
                      </a:pPr>
                      <a:r>
                        <a:rPr b="0" i="0" lang="en-US" sz="3600" u="none" cap="none" strike="noStrike">
                          <a:solidFill>
                            <a:schemeClr val="lt1"/>
                          </a:solidFill>
                          <a:latin typeface="Calibri"/>
                          <a:ea typeface="Calibri"/>
                          <a:cs typeface="Calibri"/>
                          <a:sym typeface="Calibri"/>
                        </a:rPr>
                        <a:t>Employee Salaries</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600">
                          <a:solidFill>
                            <a:schemeClr val="lt1"/>
                          </a:solidFill>
                        </a:rPr>
                        <a:t>15k</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37775">
                <a:tc>
                  <a:txBody>
                    <a:bodyPr/>
                    <a:lstStyle/>
                    <a:p>
                      <a:pPr indent="0" lvl="0" marL="0" marR="0" rtl="0" algn="ctr">
                        <a:spcBef>
                          <a:spcPts val="0"/>
                        </a:spcBef>
                        <a:spcAft>
                          <a:spcPts val="0"/>
                        </a:spcAft>
                        <a:buNone/>
                      </a:pPr>
                      <a:r>
                        <a:rPr b="0" i="0" lang="en-US" sz="3600" u="none" cap="none" strike="noStrike">
                          <a:solidFill>
                            <a:schemeClr val="lt1"/>
                          </a:solidFill>
                          <a:latin typeface="Calibri"/>
                          <a:ea typeface="Calibri"/>
                          <a:cs typeface="Calibri"/>
                          <a:sym typeface="Calibri"/>
                        </a:rPr>
                        <a:t>General Adminstrative Cost</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3600">
                          <a:solidFill>
                            <a:schemeClr val="lt1"/>
                          </a:solidFill>
                        </a:rPr>
                        <a:t>                           5k</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37775">
                <a:tc>
                  <a:txBody>
                    <a:bodyPr/>
                    <a:lstStyle/>
                    <a:p>
                      <a:pPr indent="0" lvl="0" marL="0" marR="0" rtl="0" algn="ctr">
                        <a:spcBef>
                          <a:spcPts val="0"/>
                        </a:spcBef>
                        <a:spcAft>
                          <a:spcPts val="0"/>
                        </a:spcAft>
                        <a:buNone/>
                      </a:pPr>
                      <a:r>
                        <a:rPr b="0" i="0" lang="en-US" sz="3600" u="none" cap="none" strike="noStrike">
                          <a:solidFill>
                            <a:schemeClr val="lt1"/>
                          </a:solidFill>
                          <a:latin typeface="Calibri"/>
                          <a:ea typeface="Calibri"/>
                          <a:cs typeface="Calibri"/>
                          <a:sym typeface="Calibri"/>
                        </a:rPr>
                        <a:t>Marketing &amp; Promotion for </a:t>
                      </a:r>
                      <a:r>
                        <a:rPr lang="en-US" sz="3600">
                          <a:solidFill>
                            <a:schemeClr val="lt1"/>
                          </a:solidFill>
                        </a:rPr>
                        <a:t>5</a:t>
                      </a:r>
                      <a:r>
                        <a:rPr b="0" i="0" lang="en-US" sz="3600" u="none" cap="none" strike="noStrike">
                          <a:solidFill>
                            <a:schemeClr val="lt1"/>
                          </a:solidFill>
                          <a:latin typeface="Calibri"/>
                          <a:ea typeface="Calibri"/>
                          <a:cs typeface="Calibri"/>
                          <a:sym typeface="Calibri"/>
                        </a:rPr>
                        <a:t> years</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600">
                          <a:solidFill>
                            <a:schemeClr val="lt1"/>
                          </a:solidFill>
                        </a:rPr>
                        <a:t>20k</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37775">
                <a:tc>
                  <a:txBody>
                    <a:bodyPr/>
                    <a:lstStyle/>
                    <a:p>
                      <a:pPr indent="0" lvl="0" marL="0" marR="0" rtl="0" algn="ctr">
                        <a:spcBef>
                          <a:spcPts val="0"/>
                        </a:spcBef>
                        <a:spcAft>
                          <a:spcPts val="0"/>
                        </a:spcAft>
                        <a:buNone/>
                      </a:pPr>
                      <a:r>
                        <a:rPr b="0" i="0" lang="en-US" sz="3600" u="none" cap="none" strike="noStrike">
                          <a:solidFill>
                            <a:schemeClr val="lt1"/>
                          </a:solidFill>
                          <a:latin typeface="Calibri"/>
                          <a:ea typeface="Calibri"/>
                          <a:cs typeface="Calibri"/>
                          <a:sym typeface="Calibri"/>
                        </a:rPr>
                        <a:t>Research &amp; Development</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3600">
                          <a:solidFill>
                            <a:schemeClr val="lt1"/>
                          </a:solidFill>
                        </a:rPr>
                        <a:t>                           5K</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37775">
                <a:tc>
                  <a:txBody>
                    <a:bodyPr/>
                    <a:lstStyle/>
                    <a:p>
                      <a:pPr indent="0" lvl="0" marL="0" marR="0" rtl="0" algn="ctr">
                        <a:spcBef>
                          <a:spcPts val="0"/>
                        </a:spcBef>
                        <a:spcAft>
                          <a:spcPts val="0"/>
                        </a:spcAft>
                        <a:buNone/>
                      </a:pPr>
                      <a:r>
                        <a:rPr b="0" i="0" lang="en-US" sz="3600" u="none" cap="none" strike="noStrike">
                          <a:solidFill>
                            <a:schemeClr val="lt1"/>
                          </a:solidFill>
                          <a:latin typeface="Calibri"/>
                          <a:ea typeface="Calibri"/>
                          <a:cs typeface="Calibri"/>
                          <a:sym typeface="Calibri"/>
                        </a:rPr>
                        <a:t>Miscellaneous </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3600">
                          <a:solidFill>
                            <a:schemeClr val="lt1"/>
                          </a:solidFill>
                        </a:rPr>
                        <a:t>                          5K</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37775">
                <a:tc>
                  <a:txBody>
                    <a:bodyPr/>
                    <a:lstStyle/>
                    <a:p>
                      <a:pPr indent="0" lvl="0" marL="0" marR="0" rtl="0" algn="ctr">
                        <a:spcBef>
                          <a:spcPts val="0"/>
                        </a:spcBef>
                        <a:spcAft>
                          <a:spcPts val="0"/>
                        </a:spcAft>
                        <a:buNone/>
                      </a:pPr>
                      <a:r>
                        <a:rPr b="0" i="0" lang="en-US" sz="3600" u="none" cap="none" strike="noStrike">
                          <a:solidFill>
                            <a:schemeClr val="lt1"/>
                          </a:solidFill>
                          <a:latin typeface="Calibri"/>
                          <a:ea typeface="Calibri"/>
                          <a:cs typeface="Calibri"/>
                          <a:sym typeface="Calibri"/>
                        </a:rPr>
                        <a:t>Total </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3600">
                          <a:solidFill>
                            <a:schemeClr val="lt1"/>
                          </a:solidFill>
                        </a:rPr>
                        <a:t>65,000$   In US $</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29" name="Google Shape;329;p13"/>
          <p:cNvSpPr txBox="1"/>
          <p:nvPr/>
        </p:nvSpPr>
        <p:spPr>
          <a:xfrm flipH="1" rot="10800000">
            <a:off x="13563600" y="9613267"/>
            <a:ext cx="36873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ALL</a:t>
            </a:r>
            <a:endParaRPr>
              <a:latin typeface="Calibri"/>
              <a:ea typeface="Calibri"/>
              <a:cs typeface="Calibri"/>
              <a:sym typeface="Calibri"/>
            </a:endParaRPr>
          </a:p>
        </p:txBody>
      </p:sp>
      <p:sp>
        <p:nvSpPr>
          <p:cNvPr id="330" name="Google Shape;330;p13"/>
          <p:cNvSpPr txBox="1"/>
          <p:nvPr/>
        </p:nvSpPr>
        <p:spPr>
          <a:xfrm flipH="1" rot="10800000">
            <a:off x="12722625" y="4456825"/>
            <a:ext cx="3260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334" name="Shape 334"/>
        <p:cNvGrpSpPr/>
        <p:nvPr/>
      </p:nvGrpSpPr>
      <p:grpSpPr>
        <a:xfrm>
          <a:off x="0" y="0"/>
          <a:ext cx="0" cy="0"/>
          <a:chOff x="0" y="0"/>
          <a:chExt cx="0" cy="0"/>
        </a:xfrm>
      </p:grpSpPr>
      <p:pic>
        <p:nvPicPr>
          <p:cNvPr id="335" name="Google Shape;335;p14"/>
          <p:cNvPicPr preferRelativeResize="0"/>
          <p:nvPr/>
        </p:nvPicPr>
        <p:blipFill rotWithShape="1">
          <a:blip r:embed="rId3">
            <a:alphaModFix/>
          </a:blip>
          <a:srcRect b="1752" l="0" r="0" t="1752"/>
          <a:stretch/>
        </p:blipFill>
        <p:spPr>
          <a:xfrm>
            <a:off x="0" y="0"/>
            <a:ext cx="18288000" cy="6713220"/>
          </a:xfrm>
          <a:prstGeom prst="rect">
            <a:avLst/>
          </a:prstGeom>
          <a:noFill/>
          <a:ln>
            <a:noFill/>
          </a:ln>
        </p:spPr>
      </p:pic>
      <p:pic>
        <p:nvPicPr>
          <p:cNvPr id="336" name="Google Shape;336;p14"/>
          <p:cNvPicPr preferRelativeResize="0"/>
          <p:nvPr/>
        </p:nvPicPr>
        <p:blipFill rotWithShape="1">
          <a:blip r:embed="rId4">
            <a:alphaModFix/>
          </a:blip>
          <a:srcRect b="0" l="0" r="0" t="0"/>
          <a:stretch/>
        </p:blipFill>
        <p:spPr>
          <a:xfrm>
            <a:off x="0" y="6507480"/>
            <a:ext cx="18288000" cy="3779520"/>
          </a:xfrm>
          <a:prstGeom prst="rect">
            <a:avLst/>
          </a:prstGeom>
          <a:noFill/>
          <a:ln>
            <a:noFill/>
          </a:ln>
        </p:spPr>
      </p:pic>
      <p:cxnSp>
        <p:nvCxnSpPr>
          <p:cNvPr id="337" name="Google Shape;337;p14"/>
          <p:cNvCxnSpPr/>
          <p:nvPr/>
        </p:nvCxnSpPr>
        <p:spPr>
          <a:xfrm rot="-5400000">
            <a:off x="5969863" y="1423207"/>
            <a:ext cx="1319074" cy="0"/>
          </a:xfrm>
          <a:prstGeom prst="straightConnector1">
            <a:avLst/>
          </a:prstGeom>
          <a:noFill/>
          <a:ln cap="flat" cmpd="sng" w="28575">
            <a:solidFill>
              <a:srgbClr val="F27100"/>
            </a:solidFill>
            <a:prstDash val="solid"/>
            <a:round/>
            <a:headEnd len="sm" w="sm" type="none"/>
            <a:tailEnd len="sm" w="sm" type="none"/>
          </a:ln>
        </p:spPr>
      </p:cxnSp>
      <p:sp>
        <p:nvSpPr>
          <p:cNvPr id="338" name="Google Shape;338;p14"/>
          <p:cNvSpPr txBox="1"/>
          <p:nvPr/>
        </p:nvSpPr>
        <p:spPr>
          <a:xfrm>
            <a:off x="1294434" y="1009650"/>
            <a:ext cx="5826834" cy="85953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OUR TEAM</a:t>
            </a:r>
            <a:endParaRPr/>
          </a:p>
        </p:txBody>
      </p:sp>
      <p:grpSp>
        <p:nvGrpSpPr>
          <p:cNvPr id="339" name="Google Shape;339;p14"/>
          <p:cNvGrpSpPr/>
          <p:nvPr/>
        </p:nvGrpSpPr>
        <p:grpSpPr>
          <a:xfrm>
            <a:off x="1469479" y="8332905"/>
            <a:ext cx="3675341" cy="790832"/>
            <a:chOff x="0" y="-66675"/>
            <a:chExt cx="4900454" cy="1054442"/>
          </a:xfrm>
        </p:grpSpPr>
        <p:sp>
          <p:nvSpPr>
            <p:cNvPr id="340" name="Google Shape;340;p14"/>
            <p:cNvSpPr txBox="1"/>
            <p:nvPr/>
          </p:nvSpPr>
          <p:spPr>
            <a:xfrm>
              <a:off x="320936" y="614641"/>
              <a:ext cx="4258583" cy="373126"/>
            </a:xfrm>
            <a:prstGeom prst="rect">
              <a:avLst/>
            </a:prstGeom>
            <a:noFill/>
            <a:ln>
              <a:noFill/>
            </a:ln>
          </p:spPr>
          <p:txBody>
            <a:bodyPr anchorCtr="0" anchor="t" bIns="0" lIns="0" spcFirstLastPara="1" rIns="0" wrap="square" tIns="0">
              <a:spAutoFit/>
            </a:bodyPr>
            <a:lstStyle/>
            <a:p>
              <a:pPr indent="0" lvl="0" marL="0" marR="0" rtl="0" algn="ctr">
                <a:lnSpc>
                  <a:spcPct val="132944"/>
                </a:lnSpc>
                <a:spcBef>
                  <a:spcPts val="0"/>
                </a:spcBef>
                <a:spcAft>
                  <a:spcPts val="0"/>
                </a:spcAft>
                <a:buNone/>
              </a:pPr>
              <a:r>
                <a:rPr lang="en-US" sz="1800">
                  <a:solidFill>
                    <a:srgbClr val="9FA0A4"/>
                  </a:solidFill>
                  <a:latin typeface="Inter"/>
                  <a:ea typeface="Inter"/>
                  <a:cs typeface="Inter"/>
                  <a:sym typeface="Inter"/>
                </a:rPr>
                <a:t>CEO</a:t>
              </a:r>
              <a:endParaRPr/>
            </a:p>
          </p:txBody>
        </p:sp>
        <p:sp>
          <p:nvSpPr>
            <p:cNvPr id="341" name="Google Shape;341;p14"/>
            <p:cNvSpPr txBox="1"/>
            <p:nvPr/>
          </p:nvSpPr>
          <p:spPr>
            <a:xfrm>
              <a:off x="0" y="-66675"/>
              <a:ext cx="4900454" cy="538609"/>
            </a:xfrm>
            <a:prstGeom prst="rect">
              <a:avLst/>
            </a:prstGeom>
            <a:noFill/>
            <a:ln>
              <a:noFill/>
            </a:ln>
          </p:spPr>
          <p:txBody>
            <a:bodyPr anchorCtr="0" anchor="t" bIns="0" lIns="0" spcFirstLastPara="1" rIns="0" wrap="square" tIns="0">
              <a:spAutoFit/>
            </a:bodyPr>
            <a:lstStyle/>
            <a:p>
              <a:pPr indent="0" lvl="0" marL="0" marR="0" rtl="0" algn="ctr">
                <a:lnSpc>
                  <a:spcPct val="167950"/>
                </a:lnSpc>
                <a:spcBef>
                  <a:spcPts val="0"/>
                </a:spcBef>
                <a:spcAft>
                  <a:spcPts val="0"/>
                </a:spcAft>
                <a:buNone/>
              </a:pPr>
              <a:r>
                <a:rPr lang="en-US" sz="2000">
                  <a:solidFill>
                    <a:srgbClr val="FFFFFF"/>
                  </a:solidFill>
                  <a:latin typeface="Bebas Neue"/>
                  <a:ea typeface="Bebas Neue"/>
                  <a:cs typeface="Bebas Neue"/>
                  <a:sym typeface="Bebas Neue"/>
                </a:rPr>
                <a:t>Ewan atKINSon</a:t>
              </a:r>
              <a:endParaRPr sz="2000">
                <a:solidFill>
                  <a:srgbClr val="FFFFFF"/>
                </a:solidFill>
                <a:latin typeface="Bebas Neue"/>
                <a:ea typeface="Bebas Neue"/>
                <a:cs typeface="Bebas Neue"/>
                <a:sym typeface="Bebas Neue"/>
              </a:endParaRPr>
            </a:p>
          </p:txBody>
        </p:sp>
      </p:grpSp>
      <p:grpSp>
        <p:nvGrpSpPr>
          <p:cNvPr id="342" name="Google Shape;342;p14"/>
          <p:cNvGrpSpPr/>
          <p:nvPr/>
        </p:nvGrpSpPr>
        <p:grpSpPr>
          <a:xfrm>
            <a:off x="5723945" y="8332905"/>
            <a:ext cx="3675341" cy="790832"/>
            <a:chOff x="0" y="-66675"/>
            <a:chExt cx="4900454" cy="1054442"/>
          </a:xfrm>
        </p:grpSpPr>
        <p:sp>
          <p:nvSpPr>
            <p:cNvPr id="343" name="Google Shape;343;p14"/>
            <p:cNvSpPr txBox="1"/>
            <p:nvPr/>
          </p:nvSpPr>
          <p:spPr>
            <a:xfrm>
              <a:off x="320936" y="614641"/>
              <a:ext cx="4258583" cy="373126"/>
            </a:xfrm>
            <a:prstGeom prst="rect">
              <a:avLst/>
            </a:prstGeom>
            <a:noFill/>
            <a:ln>
              <a:noFill/>
            </a:ln>
          </p:spPr>
          <p:txBody>
            <a:bodyPr anchorCtr="0" anchor="t" bIns="0" lIns="0" spcFirstLastPara="1" rIns="0" wrap="square" tIns="0">
              <a:spAutoFit/>
            </a:bodyPr>
            <a:lstStyle/>
            <a:p>
              <a:pPr indent="0" lvl="0" marL="0" marR="0" rtl="0" algn="ctr">
                <a:lnSpc>
                  <a:spcPct val="132944"/>
                </a:lnSpc>
                <a:spcBef>
                  <a:spcPts val="0"/>
                </a:spcBef>
                <a:spcAft>
                  <a:spcPts val="0"/>
                </a:spcAft>
                <a:buNone/>
              </a:pPr>
              <a:r>
                <a:rPr lang="en-US" sz="1800">
                  <a:solidFill>
                    <a:srgbClr val="9FA0A4"/>
                  </a:solidFill>
                  <a:latin typeface="Inter"/>
                  <a:ea typeface="Inter"/>
                  <a:cs typeface="Inter"/>
                  <a:sym typeface="Inter"/>
                </a:rPr>
                <a:t>CTO</a:t>
              </a:r>
              <a:endParaRPr/>
            </a:p>
          </p:txBody>
        </p:sp>
        <p:sp>
          <p:nvSpPr>
            <p:cNvPr id="344" name="Google Shape;344;p14"/>
            <p:cNvSpPr txBox="1"/>
            <p:nvPr/>
          </p:nvSpPr>
          <p:spPr>
            <a:xfrm>
              <a:off x="0" y="-66675"/>
              <a:ext cx="4900454" cy="538609"/>
            </a:xfrm>
            <a:prstGeom prst="rect">
              <a:avLst/>
            </a:prstGeom>
            <a:noFill/>
            <a:ln>
              <a:noFill/>
            </a:ln>
          </p:spPr>
          <p:txBody>
            <a:bodyPr anchorCtr="0" anchor="t" bIns="0" lIns="0" spcFirstLastPara="1" rIns="0" wrap="square" tIns="0">
              <a:spAutoFit/>
            </a:bodyPr>
            <a:lstStyle/>
            <a:p>
              <a:pPr indent="0" lvl="0" marL="0" marR="0" rtl="0" algn="ctr">
                <a:lnSpc>
                  <a:spcPct val="167950"/>
                </a:lnSpc>
                <a:spcBef>
                  <a:spcPts val="0"/>
                </a:spcBef>
                <a:spcAft>
                  <a:spcPts val="0"/>
                </a:spcAft>
                <a:buNone/>
              </a:pPr>
              <a:r>
                <a:rPr lang="en-US" sz="2000">
                  <a:solidFill>
                    <a:srgbClr val="FFFFFF"/>
                  </a:solidFill>
                  <a:latin typeface="Bebas Neue"/>
                  <a:ea typeface="Bebas Neue"/>
                  <a:cs typeface="Bebas Neue"/>
                  <a:sym typeface="Bebas Neue"/>
                </a:rPr>
                <a:t>Vidhi patidar</a:t>
              </a:r>
              <a:endParaRPr/>
            </a:p>
          </p:txBody>
        </p:sp>
      </p:grpSp>
      <p:grpSp>
        <p:nvGrpSpPr>
          <p:cNvPr id="345" name="Google Shape;345;p14"/>
          <p:cNvGrpSpPr/>
          <p:nvPr/>
        </p:nvGrpSpPr>
        <p:grpSpPr>
          <a:xfrm>
            <a:off x="9307678" y="8263154"/>
            <a:ext cx="3675341" cy="790832"/>
            <a:chOff x="0" y="-66675"/>
            <a:chExt cx="4900454" cy="1054442"/>
          </a:xfrm>
        </p:grpSpPr>
        <p:sp>
          <p:nvSpPr>
            <p:cNvPr id="346" name="Google Shape;346;p14"/>
            <p:cNvSpPr txBox="1"/>
            <p:nvPr/>
          </p:nvSpPr>
          <p:spPr>
            <a:xfrm>
              <a:off x="320936" y="614641"/>
              <a:ext cx="4258583" cy="373126"/>
            </a:xfrm>
            <a:prstGeom prst="rect">
              <a:avLst/>
            </a:prstGeom>
            <a:noFill/>
            <a:ln>
              <a:noFill/>
            </a:ln>
          </p:spPr>
          <p:txBody>
            <a:bodyPr anchorCtr="0" anchor="t" bIns="0" lIns="0" spcFirstLastPara="1" rIns="0" wrap="square" tIns="0">
              <a:spAutoFit/>
            </a:bodyPr>
            <a:lstStyle/>
            <a:p>
              <a:pPr indent="0" lvl="0" marL="0" marR="0" rtl="0" algn="ctr">
                <a:lnSpc>
                  <a:spcPct val="132944"/>
                </a:lnSpc>
                <a:spcBef>
                  <a:spcPts val="0"/>
                </a:spcBef>
                <a:spcAft>
                  <a:spcPts val="0"/>
                </a:spcAft>
                <a:buNone/>
              </a:pPr>
              <a:r>
                <a:rPr lang="en-US" sz="1800">
                  <a:solidFill>
                    <a:srgbClr val="9FA0A4"/>
                  </a:solidFill>
                  <a:latin typeface="Inter"/>
                  <a:ea typeface="Inter"/>
                  <a:cs typeface="Inter"/>
                  <a:sym typeface="Inter"/>
                </a:rPr>
                <a:t>CMO</a:t>
              </a:r>
              <a:endParaRPr/>
            </a:p>
          </p:txBody>
        </p:sp>
        <p:sp>
          <p:nvSpPr>
            <p:cNvPr id="347" name="Google Shape;347;p14"/>
            <p:cNvSpPr txBox="1"/>
            <p:nvPr/>
          </p:nvSpPr>
          <p:spPr>
            <a:xfrm>
              <a:off x="0" y="-66675"/>
              <a:ext cx="4900454" cy="559128"/>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Bebas Neue"/>
                  <a:ea typeface="Bebas Neue"/>
                  <a:cs typeface="Bebas Neue"/>
                  <a:sym typeface="Bebas Neue"/>
                </a:rPr>
                <a:t>XinZhi LIU</a:t>
              </a:r>
              <a:endParaRPr/>
            </a:p>
          </p:txBody>
        </p:sp>
      </p:grpSp>
      <p:grpSp>
        <p:nvGrpSpPr>
          <p:cNvPr id="348" name="Google Shape;348;p14"/>
          <p:cNvGrpSpPr/>
          <p:nvPr/>
        </p:nvGrpSpPr>
        <p:grpSpPr>
          <a:xfrm>
            <a:off x="13281206" y="8253634"/>
            <a:ext cx="3675341" cy="790832"/>
            <a:chOff x="0" y="-66675"/>
            <a:chExt cx="4900454" cy="1054442"/>
          </a:xfrm>
        </p:grpSpPr>
        <p:sp>
          <p:nvSpPr>
            <p:cNvPr id="349" name="Google Shape;349;p14"/>
            <p:cNvSpPr txBox="1"/>
            <p:nvPr/>
          </p:nvSpPr>
          <p:spPr>
            <a:xfrm>
              <a:off x="320936" y="614641"/>
              <a:ext cx="4258583" cy="373126"/>
            </a:xfrm>
            <a:prstGeom prst="rect">
              <a:avLst/>
            </a:prstGeom>
            <a:noFill/>
            <a:ln>
              <a:noFill/>
            </a:ln>
          </p:spPr>
          <p:txBody>
            <a:bodyPr anchorCtr="0" anchor="t" bIns="0" lIns="0" spcFirstLastPara="1" rIns="0" wrap="square" tIns="0">
              <a:spAutoFit/>
            </a:bodyPr>
            <a:lstStyle/>
            <a:p>
              <a:pPr indent="0" lvl="0" marL="0" marR="0" rtl="0" algn="ctr">
                <a:lnSpc>
                  <a:spcPct val="132944"/>
                </a:lnSpc>
                <a:spcBef>
                  <a:spcPts val="0"/>
                </a:spcBef>
                <a:spcAft>
                  <a:spcPts val="0"/>
                </a:spcAft>
                <a:buNone/>
              </a:pPr>
              <a:r>
                <a:rPr lang="en-US" sz="1800">
                  <a:solidFill>
                    <a:srgbClr val="9FA0A4"/>
                  </a:solidFill>
                  <a:latin typeface="Inter"/>
                  <a:ea typeface="Inter"/>
                  <a:cs typeface="Inter"/>
                  <a:sym typeface="Inter"/>
                </a:rPr>
                <a:t>CFO</a:t>
              </a:r>
              <a:endParaRPr/>
            </a:p>
          </p:txBody>
        </p:sp>
        <p:sp>
          <p:nvSpPr>
            <p:cNvPr id="350" name="Google Shape;350;p14"/>
            <p:cNvSpPr txBox="1"/>
            <p:nvPr/>
          </p:nvSpPr>
          <p:spPr>
            <a:xfrm>
              <a:off x="0" y="-66675"/>
              <a:ext cx="4900454" cy="559128"/>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Bebas Neue"/>
                  <a:ea typeface="Bebas Neue"/>
                  <a:cs typeface="Bebas Neue"/>
                  <a:sym typeface="Bebas Neue"/>
                </a:rPr>
                <a:t>PRANAVV HARAN</a:t>
              </a:r>
              <a:endParaRPr/>
            </a:p>
          </p:txBody>
        </p:sp>
      </p:grpSp>
      <p:grpSp>
        <p:nvGrpSpPr>
          <p:cNvPr id="351" name="Google Shape;351;p14"/>
          <p:cNvGrpSpPr/>
          <p:nvPr/>
        </p:nvGrpSpPr>
        <p:grpSpPr>
          <a:xfrm>
            <a:off x="14622672" y="8347234"/>
            <a:ext cx="3675341" cy="796130"/>
            <a:chOff x="0" y="-66675"/>
            <a:chExt cx="4900454" cy="1061506"/>
          </a:xfrm>
        </p:grpSpPr>
        <p:sp>
          <p:nvSpPr>
            <p:cNvPr id="352" name="Google Shape;352;p14"/>
            <p:cNvSpPr txBox="1"/>
            <p:nvPr/>
          </p:nvSpPr>
          <p:spPr>
            <a:xfrm>
              <a:off x="320936" y="614641"/>
              <a:ext cx="4258583" cy="380190"/>
            </a:xfrm>
            <a:prstGeom prst="rect">
              <a:avLst/>
            </a:prstGeom>
            <a:noFill/>
            <a:ln>
              <a:noFill/>
            </a:ln>
          </p:spPr>
          <p:txBody>
            <a:bodyPr anchorCtr="0" anchor="t" bIns="0" lIns="0" spcFirstLastPara="1" rIns="0" wrap="square" tIns="0">
              <a:spAutoFit/>
            </a:bodyPr>
            <a:lstStyle/>
            <a:p>
              <a:pPr indent="0" lvl="0" marL="0" marR="0" rtl="0" algn="ctr">
                <a:lnSpc>
                  <a:spcPct val="132944"/>
                </a:lnSpc>
                <a:spcBef>
                  <a:spcPts val="0"/>
                </a:spcBef>
                <a:spcAft>
                  <a:spcPts val="0"/>
                </a:spcAft>
                <a:buNone/>
              </a:pPr>
              <a:r>
                <a:t/>
              </a:r>
              <a:endParaRPr sz="1800">
                <a:solidFill>
                  <a:srgbClr val="9FA0A4"/>
                </a:solidFill>
                <a:latin typeface="Inter"/>
                <a:ea typeface="Inter"/>
                <a:cs typeface="Inter"/>
                <a:sym typeface="Inter"/>
              </a:endParaRPr>
            </a:p>
          </p:txBody>
        </p:sp>
        <p:sp>
          <p:nvSpPr>
            <p:cNvPr id="353" name="Google Shape;353;p14"/>
            <p:cNvSpPr txBox="1"/>
            <p:nvPr/>
          </p:nvSpPr>
          <p:spPr>
            <a:xfrm>
              <a:off x="0" y="-66675"/>
              <a:ext cx="4900454" cy="528349"/>
            </a:xfrm>
            <a:prstGeom prst="rect">
              <a:avLst/>
            </a:prstGeom>
            <a:noFill/>
            <a:ln>
              <a:noFill/>
            </a:ln>
          </p:spPr>
          <p:txBody>
            <a:bodyPr anchorCtr="0" anchor="t" bIns="0" lIns="0" spcFirstLastPara="1" rIns="0" wrap="square" tIns="0">
              <a:spAutoFit/>
            </a:bodyPr>
            <a:lstStyle/>
            <a:p>
              <a:pPr indent="0" lvl="0" marL="0" marR="0" rtl="0" algn="ctr">
                <a:lnSpc>
                  <a:spcPct val="186611"/>
                </a:lnSpc>
                <a:spcBef>
                  <a:spcPts val="0"/>
                </a:spcBef>
                <a:spcAft>
                  <a:spcPts val="0"/>
                </a:spcAft>
                <a:buNone/>
              </a:pPr>
              <a:r>
                <a:t/>
              </a:r>
              <a:endParaRPr sz="1800">
                <a:solidFill>
                  <a:srgbClr val="FFFFFF"/>
                </a:solidFill>
                <a:latin typeface="Bebas Neue"/>
                <a:ea typeface="Bebas Neue"/>
                <a:cs typeface="Bebas Neue"/>
                <a:sym typeface="Bebas Neue"/>
              </a:endParaRPr>
            </a:p>
          </p:txBody>
        </p:sp>
      </p:grpSp>
      <p:pic>
        <p:nvPicPr>
          <p:cNvPr descr="A picture containing person, indoor, clothing, posing&#10;&#10;Description automatically generated" id="354" name="Google Shape;354;p14"/>
          <p:cNvPicPr preferRelativeResize="0"/>
          <p:nvPr/>
        </p:nvPicPr>
        <p:blipFill rotWithShape="1">
          <a:blip r:embed="rId5">
            <a:alphaModFix/>
          </a:blip>
          <a:srcRect b="0" l="0" r="0" t="0"/>
          <a:stretch/>
        </p:blipFill>
        <p:spPr>
          <a:xfrm>
            <a:off x="6248400" y="4586235"/>
            <a:ext cx="2637183" cy="3288574"/>
          </a:xfrm>
          <a:prstGeom prst="rect">
            <a:avLst/>
          </a:prstGeom>
          <a:noFill/>
          <a:ln>
            <a:noFill/>
          </a:ln>
        </p:spPr>
      </p:pic>
      <p:pic>
        <p:nvPicPr>
          <p:cNvPr descr="A child smiling for the camera&#10;&#10;Description automatically generated with low confidence" id="355" name="Google Shape;355;p14"/>
          <p:cNvPicPr preferRelativeResize="0"/>
          <p:nvPr/>
        </p:nvPicPr>
        <p:blipFill rotWithShape="1">
          <a:blip r:embed="rId6">
            <a:alphaModFix/>
          </a:blip>
          <a:srcRect b="0" l="0" r="0" t="0"/>
          <a:stretch/>
        </p:blipFill>
        <p:spPr>
          <a:xfrm>
            <a:off x="9723099" y="4686300"/>
            <a:ext cx="3019219" cy="30192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359" name="Shape 359"/>
        <p:cNvGrpSpPr/>
        <p:nvPr/>
      </p:nvGrpSpPr>
      <p:grpSpPr>
        <a:xfrm>
          <a:off x="0" y="0"/>
          <a:ext cx="0" cy="0"/>
          <a:chOff x="0" y="0"/>
          <a:chExt cx="0" cy="0"/>
        </a:xfrm>
      </p:grpSpPr>
      <p:pic>
        <p:nvPicPr>
          <p:cNvPr id="360" name="Google Shape;360;p15"/>
          <p:cNvPicPr preferRelativeResize="0"/>
          <p:nvPr/>
        </p:nvPicPr>
        <p:blipFill rotWithShape="1">
          <a:blip r:embed="rId3">
            <a:alphaModFix/>
          </a:blip>
          <a:srcRect b="0" l="0" r="0" t="0"/>
          <a:stretch/>
        </p:blipFill>
        <p:spPr>
          <a:xfrm>
            <a:off x="0" y="0"/>
            <a:ext cx="13230868" cy="10287000"/>
          </a:xfrm>
          <a:prstGeom prst="rect">
            <a:avLst/>
          </a:prstGeom>
          <a:noFill/>
          <a:ln>
            <a:noFill/>
          </a:ln>
        </p:spPr>
      </p:pic>
      <p:cxnSp>
        <p:nvCxnSpPr>
          <p:cNvPr id="361" name="Google Shape;361;p15"/>
          <p:cNvCxnSpPr/>
          <p:nvPr/>
        </p:nvCxnSpPr>
        <p:spPr>
          <a:xfrm>
            <a:off x="4515505" y="3682862"/>
            <a:ext cx="9256990" cy="0"/>
          </a:xfrm>
          <a:prstGeom prst="straightConnector1">
            <a:avLst/>
          </a:prstGeom>
          <a:noFill/>
          <a:ln cap="flat" cmpd="sng" w="28575">
            <a:solidFill>
              <a:srgbClr val="F27100"/>
            </a:solidFill>
            <a:prstDash val="solid"/>
            <a:round/>
            <a:headEnd len="sm" w="sm" type="none"/>
            <a:tailEnd len="sm" w="sm" type="none"/>
          </a:ln>
        </p:spPr>
      </p:cxnSp>
      <p:cxnSp>
        <p:nvCxnSpPr>
          <p:cNvPr id="362" name="Google Shape;362;p15"/>
          <p:cNvCxnSpPr/>
          <p:nvPr/>
        </p:nvCxnSpPr>
        <p:spPr>
          <a:xfrm>
            <a:off x="4515505" y="5871653"/>
            <a:ext cx="9256990" cy="0"/>
          </a:xfrm>
          <a:prstGeom prst="straightConnector1">
            <a:avLst/>
          </a:prstGeom>
          <a:noFill/>
          <a:ln cap="flat" cmpd="sng" w="28575">
            <a:solidFill>
              <a:srgbClr val="F27100"/>
            </a:solidFill>
            <a:prstDash val="solid"/>
            <a:round/>
            <a:headEnd len="sm" w="sm" type="none"/>
            <a:tailEnd len="sm" w="sm" type="none"/>
          </a:ln>
        </p:spPr>
      </p:cxnSp>
      <p:sp>
        <p:nvSpPr>
          <p:cNvPr id="363" name="Google Shape;363;p15"/>
          <p:cNvSpPr txBox="1"/>
          <p:nvPr/>
        </p:nvSpPr>
        <p:spPr>
          <a:xfrm>
            <a:off x="2695943" y="3692387"/>
            <a:ext cx="12896114" cy="19323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1300">
                <a:solidFill>
                  <a:srgbClr val="FFFFFF"/>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95" name="Shape 95"/>
        <p:cNvGrpSpPr/>
        <p:nvPr/>
      </p:nvGrpSpPr>
      <p:grpSpPr>
        <a:xfrm>
          <a:off x="0" y="0"/>
          <a:ext cx="0" cy="0"/>
          <a:chOff x="0" y="0"/>
          <a:chExt cx="0" cy="0"/>
        </a:xfrm>
      </p:grpSpPr>
      <p:grpSp>
        <p:nvGrpSpPr>
          <p:cNvPr id="96" name="Google Shape;96;p2"/>
          <p:cNvGrpSpPr/>
          <p:nvPr/>
        </p:nvGrpSpPr>
        <p:grpSpPr>
          <a:xfrm>
            <a:off x="1028857" y="7409539"/>
            <a:ext cx="739985" cy="70556"/>
            <a:chOff x="210" y="0"/>
            <a:chExt cx="986646" cy="94074"/>
          </a:xfrm>
        </p:grpSpPr>
        <p:sp>
          <p:nvSpPr>
            <p:cNvPr id="97" name="Google Shape;97;p2"/>
            <p:cNvSpPr/>
            <p:nvPr/>
          </p:nvSpPr>
          <p:spPr>
            <a:xfrm>
              <a:off x="210" y="0"/>
              <a:ext cx="93654" cy="940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25988" y="0"/>
              <a:ext cx="93654" cy="940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447848" y="0"/>
              <a:ext cx="93654" cy="940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70521" y="0"/>
              <a:ext cx="93654" cy="940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893202" y="0"/>
              <a:ext cx="93654" cy="940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 name="Google Shape;102;p2"/>
          <p:cNvPicPr preferRelativeResize="0"/>
          <p:nvPr/>
        </p:nvPicPr>
        <p:blipFill rotWithShape="1">
          <a:blip r:embed="rId3">
            <a:alphaModFix/>
          </a:blip>
          <a:srcRect b="871" l="0" r="0" t="871"/>
          <a:stretch/>
        </p:blipFill>
        <p:spPr>
          <a:xfrm>
            <a:off x="98087" y="0"/>
            <a:ext cx="12138627" cy="10287000"/>
          </a:xfrm>
          <a:prstGeom prst="rect">
            <a:avLst/>
          </a:prstGeom>
          <a:noFill/>
          <a:ln>
            <a:noFill/>
          </a:ln>
        </p:spPr>
      </p:pic>
      <p:sp>
        <p:nvSpPr>
          <p:cNvPr id="103" name="Google Shape;103;p2"/>
          <p:cNvSpPr txBox="1"/>
          <p:nvPr/>
        </p:nvSpPr>
        <p:spPr>
          <a:xfrm>
            <a:off x="7412148" y="357966"/>
            <a:ext cx="4791909" cy="813943"/>
          </a:xfrm>
          <a:prstGeom prst="rect">
            <a:avLst/>
          </a:prstGeom>
          <a:noFill/>
          <a:ln>
            <a:noFill/>
          </a:ln>
        </p:spPr>
        <p:txBody>
          <a:bodyPr anchorCtr="0" anchor="t" bIns="0" lIns="0" spcFirstLastPara="1" rIns="0" wrap="square" tIns="0">
            <a:spAutoFit/>
          </a:bodyPr>
          <a:lstStyle/>
          <a:p>
            <a:pPr indent="0" lvl="0" marL="0" marR="0" rtl="0" algn="l">
              <a:lnSpc>
                <a:spcPct val="128024"/>
              </a:lnSpc>
              <a:spcBef>
                <a:spcPts val="0"/>
              </a:spcBef>
              <a:spcAft>
                <a:spcPts val="0"/>
              </a:spcAft>
              <a:buNone/>
            </a:pPr>
            <a:r>
              <a:rPr lang="en-US" sz="5199">
                <a:solidFill>
                  <a:srgbClr val="FFFFFF"/>
                </a:solidFill>
                <a:latin typeface="Arial"/>
                <a:ea typeface="Arial"/>
                <a:cs typeface="Arial"/>
                <a:sym typeface="Arial"/>
              </a:rPr>
              <a:t>PROBLEM</a:t>
            </a:r>
            <a:endParaRPr/>
          </a:p>
        </p:txBody>
      </p:sp>
      <p:grpSp>
        <p:nvGrpSpPr>
          <p:cNvPr id="104" name="Google Shape;104;p2"/>
          <p:cNvGrpSpPr/>
          <p:nvPr/>
        </p:nvGrpSpPr>
        <p:grpSpPr>
          <a:xfrm>
            <a:off x="10014179" y="1833464"/>
            <a:ext cx="10413462" cy="1360579"/>
            <a:chOff x="0" y="-19050"/>
            <a:chExt cx="14900615" cy="1250766"/>
          </a:xfrm>
        </p:grpSpPr>
        <p:cxnSp>
          <p:nvCxnSpPr>
            <p:cNvPr id="105" name="Google Shape;105;p2"/>
            <p:cNvCxnSpPr/>
            <p:nvPr/>
          </p:nvCxnSpPr>
          <p:spPr>
            <a:xfrm rot="-5400000">
              <a:off x="971287" y="606333"/>
              <a:ext cx="1250766" cy="0"/>
            </a:xfrm>
            <a:prstGeom prst="straightConnector1">
              <a:avLst/>
            </a:prstGeom>
            <a:noFill/>
            <a:ln cap="flat" cmpd="sng" w="38100">
              <a:solidFill>
                <a:srgbClr val="F27100"/>
              </a:solidFill>
              <a:prstDash val="solid"/>
              <a:round/>
              <a:headEnd len="sm" w="sm" type="none"/>
              <a:tailEnd len="sm" w="sm" type="none"/>
            </a:ln>
          </p:spPr>
        </p:cxnSp>
        <p:sp>
          <p:nvSpPr>
            <p:cNvPr id="106" name="Google Shape;106;p2"/>
            <p:cNvSpPr txBox="1"/>
            <p:nvPr/>
          </p:nvSpPr>
          <p:spPr>
            <a:xfrm>
              <a:off x="0" y="112211"/>
              <a:ext cx="1033999" cy="783378"/>
            </a:xfrm>
            <a:prstGeom prst="rect">
              <a:avLst/>
            </a:prstGeom>
            <a:noFill/>
            <a:ln>
              <a:noFill/>
            </a:ln>
          </p:spPr>
          <p:txBody>
            <a:bodyPr anchorCtr="0" anchor="t" bIns="0" lIns="0" spcFirstLastPara="1" rIns="0" wrap="square" tIns="0">
              <a:spAutoFit/>
            </a:bodyPr>
            <a:lstStyle/>
            <a:p>
              <a:pPr indent="0" lvl="0" marL="0" marR="0" rtl="0" algn="r">
                <a:lnSpc>
                  <a:spcPct val="162272"/>
                </a:lnSpc>
                <a:spcBef>
                  <a:spcPts val="0"/>
                </a:spcBef>
                <a:spcAft>
                  <a:spcPts val="0"/>
                </a:spcAft>
                <a:buNone/>
              </a:pPr>
              <a:r>
                <a:rPr lang="en-US" sz="4400">
                  <a:solidFill>
                    <a:srgbClr val="FFFFFF"/>
                  </a:solidFill>
                  <a:latin typeface="Bebas Neue"/>
                  <a:ea typeface="Bebas Neue"/>
                  <a:cs typeface="Bebas Neue"/>
                  <a:sym typeface="Bebas Neue"/>
                </a:rPr>
                <a:t>01</a:t>
              </a:r>
              <a:endParaRPr/>
            </a:p>
          </p:txBody>
        </p:sp>
        <p:sp>
          <p:nvSpPr>
            <p:cNvPr id="107" name="Google Shape;107;p2"/>
            <p:cNvSpPr txBox="1"/>
            <p:nvPr/>
          </p:nvSpPr>
          <p:spPr>
            <a:xfrm>
              <a:off x="2159758" y="188622"/>
              <a:ext cx="12740857" cy="8051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3600">
                <a:solidFill>
                  <a:srgbClr val="FFFFFF"/>
                </a:solidFill>
                <a:latin typeface="Inter"/>
                <a:ea typeface="Inter"/>
                <a:cs typeface="Inter"/>
                <a:sym typeface="Inter"/>
              </a:endParaRPr>
            </a:p>
          </p:txBody>
        </p:sp>
      </p:grpSp>
      <p:grpSp>
        <p:nvGrpSpPr>
          <p:cNvPr id="108" name="Google Shape;108;p2"/>
          <p:cNvGrpSpPr/>
          <p:nvPr/>
        </p:nvGrpSpPr>
        <p:grpSpPr>
          <a:xfrm>
            <a:off x="9962568" y="3862264"/>
            <a:ext cx="9555643" cy="1007797"/>
            <a:chOff x="2159758" y="498"/>
            <a:chExt cx="12740857" cy="1343730"/>
          </a:xfrm>
        </p:grpSpPr>
        <p:cxnSp>
          <p:nvCxnSpPr>
            <p:cNvPr id="109" name="Google Shape;109;p2"/>
            <p:cNvCxnSpPr/>
            <p:nvPr/>
          </p:nvCxnSpPr>
          <p:spPr>
            <a:xfrm rot="-5400000">
              <a:off x="3104975" y="718845"/>
              <a:ext cx="1250766" cy="0"/>
            </a:xfrm>
            <a:prstGeom prst="straightConnector1">
              <a:avLst/>
            </a:prstGeom>
            <a:noFill/>
            <a:ln cap="flat" cmpd="sng" w="38100">
              <a:solidFill>
                <a:srgbClr val="F27100"/>
              </a:solidFill>
              <a:prstDash val="solid"/>
              <a:round/>
              <a:headEnd len="sm" w="sm" type="none"/>
              <a:tailEnd len="sm" w="sm" type="none"/>
            </a:ln>
          </p:spPr>
        </p:cxnSp>
        <p:sp>
          <p:nvSpPr>
            <p:cNvPr id="110" name="Google Shape;110;p2"/>
            <p:cNvSpPr txBox="1"/>
            <p:nvPr/>
          </p:nvSpPr>
          <p:spPr>
            <a:xfrm>
              <a:off x="2283653" y="498"/>
              <a:ext cx="1033999" cy="1012757"/>
            </a:xfrm>
            <a:prstGeom prst="rect">
              <a:avLst/>
            </a:prstGeom>
            <a:noFill/>
            <a:ln>
              <a:noFill/>
            </a:ln>
          </p:spPr>
          <p:txBody>
            <a:bodyPr anchorCtr="0" anchor="t" bIns="0" lIns="0" spcFirstLastPara="1" rIns="0" wrap="square" tIns="0">
              <a:spAutoFit/>
            </a:bodyPr>
            <a:lstStyle/>
            <a:p>
              <a:pPr indent="0" lvl="0" marL="0" marR="0" rtl="0" algn="r">
                <a:lnSpc>
                  <a:spcPct val="162272"/>
                </a:lnSpc>
                <a:spcBef>
                  <a:spcPts val="0"/>
                </a:spcBef>
                <a:spcAft>
                  <a:spcPts val="0"/>
                </a:spcAft>
                <a:buNone/>
              </a:pPr>
              <a:r>
                <a:rPr lang="en-US" sz="4400">
                  <a:solidFill>
                    <a:srgbClr val="FFFFFF"/>
                  </a:solidFill>
                  <a:latin typeface="Bebas Neue"/>
                  <a:ea typeface="Bebas Neue"/>
                  <a:cs typeface="Bebas Neue"/>
                  <a:sym typeface="Bebas Neue"/>
                </a:rPr>
                <a:t>02</a:t>
              </a:r>
              <a:endParaRPr/>
            </a:p>
          </p:txBody>
        </p:sp>
        <p:sp>
          <p:nvSpPr>
            <p:cNvPr id="111" name="Google Shape;111;p2"/>
            <p:cNvSpPr txBox="1"/>
            <p:nvPr/>
          </p:nvSpPr>
          <p:spPr>
            <a:xfrm>
              <a:off x="2159758" y="140786"/>
              <a:ext cx="12740857" cy="8051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3600">
                <a:solidFill>
                  <a:srgbClr val="FFFFFF"/>
                </a:solidFill>
                <a:latin typeface="Inter"/>
                <a:ea typeface="Inter"/>
                <a:cs typeface="Inter"/>
                <a:sym typeface="Inter"/>
              </a:endParaRPr>
            </a:p>
          </p:txBody>
        </p:sp>
      </p:grpSp>
      <p:grpSp>
        <p:nvGrpSpPr>
          <p:cNvPr id="112" name="Google Shape;112;p2"/>
          <p:cNvGrpSpPr/>
          <p:nvPr/>
        </p:nvGrpSpPr>
        <p:grpSpPr>
          <a:xfrm>
            <a:off x="9902029" y="5404186"/>
            <a:ext cx="13315412" cy="1706388"/>
            <a:chOff x="-3012036" y="-1293921"/>
            <a:chExt cx="17753881" cy="2275183"/>
          </a:xfrm>
        </p:grpSpPr>
        <p:sp>
          <p:nvSpPr>
            <p:cNvPr id="113" name="Google Shape;113;p2"/>
            <p:cNvSpPr txBox="1"/>
            <p:nvPr/>
          </p:nvSpPr>
          <p:spPr>
            <a:xfrm>
              <a:off x="-3012036" y="-1293921"/>
              <a:ext cx="1192351" cy="1144018"/>
            </a:xfrm>
            <a:prstGeom prst="rect">
              <a:avLst/>
            </a:prstGeom>
            <a:noFill/>
            <a:ln>
              <a:noFill/>
            </a:ln>
          </p:spPr>
          <p:txBody>
            <a:bodyPr anchorCtr="0" anchor="t" bIns="0" lIns="0" spcFirstLastPara="1" rIns="0" wrap="square" tIns="0">
              <a:spAutoFit/>
            </a:bodyPr>
            <a:lstStyle/>
            <a:p>
              <a:pPr indent="0" lvl="0" marL="0" marR="0" rtl="0" algn="r">
                <a:lnSpc>
                  <a:spcPct val="162272"/>
                </a:lnSpc>
                <a:spcBef>
                  <a:spcPts val="0"/>
                </a:spcBef>
                <a:spcAft>
                  <a:spcPts val="0"/>
                </a:spcAft>
                <a:buNone/>
              </a:pPr>
              <a:r>
                <a:rPr lang="en-US" sz="4400">
                  <a:solidFill>
                    <a:srgbClr val="FFFFFF"/>
                  </a:solidFill>
                  <a:latin typeface="Bebas Neue"/>
                  <a:ea typeface="Bebas Neue"/>
                  <a:cs typeface="Bebas Neue"/>
                  <a:sym typeface="Bebas Neue"/>
                </a:rPr>
                <a:t>03</a:t>
              </a:r>
              <a:endParaRPr sz="5100">
                <a:solidFill>
                  <a:srgbClr val="FFFFFF"/>
                </a:solidFill>
                <a:latin typeface="Bebas Neue"/>
                <a:ea typeface="Bebas Neue"/>
                <a:cs typeface="Bebas Neue"/>
                <a:sym typeface="Bebas Neue"/>
              </a:endParaRPr>
            </a:p>
          </p:txBody>
        </p:sp>
        <p:sp>
          <p:nvSpPr>
            <p:cNvPr id="114" name="Google Shape;114;p2"/>
            <p:cNvSpPr txBox="1"/>
            <p:nvPr/>
          </p:nvSpPr>
          <p:spPr>
            <a:xfrm>
              <a:off x="2000989" y="176082"/>
              <a:ext cx="12740856" cy="8051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3600">
                <a:solidFill>
                  <a:srgbClr val="FFFFFF"/>
                </a:solidFill>
                <a:latin typeface="Inter"/>
                <a:ea typeface="Inter"/>
                <a:cs typeface="Inter"/>
                <a:sym typeface="Inter"/>
              </a:endParaRPr>
            </a:p>
          </p:txBody>
        </p:sp>
      </p:grpSp>
      <p:sp>
        <p:nvSpPr>
          <p:cNvPr id="115" name="Google Shape;115;p2"/>
          <p:cNvSpPr txBox="1"/>
          <p:nvPr/>
        </p:nvSpPr>
        <p:spPr>
          <a:xfrm>
            <a:off x="11423397" y="2200362"/>
            <a:ext cx="57911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Inter"/>
                <a:ea typeface="Inter"/>
                <a:cs typeface="Inter"/>
                <a:sym typeface="Inter"/>
              </a:rPr>
              <a:t>Food left in hostel mess when students skip meals</a:t>
            </a:r>
            <a:endParaRPr/>
          </a:p>
        </p:txBody>
      </p:sp>
      <p:sp>
        <p:nvSpPr>
          <p:cNvPr id="116" name="Google Shape;116;p2"/>
          <p:cNvSpPr txBox="1"/>
          <p:nvPr/>
        </p:nvSpPr>
        <p:spPr>
          <a:xfrm>
            <a:off x="11559950" y="4131974"/>
            <a:ext cx="6790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Inter"/>
                <a:ea typeface="Inter"/>
                <a:cs typeface="Inter"/>
                <a:sym typeface="Inter"/>
              </a:rPr>
              <a:t>Lack of transparent mess management system</a:t>
            </a:r>
            <a:endParaRPr/>
          </a:p>
        </p:txBody>
      </p:sp>
      <p:sp>
        <p:nvSpPr>
          <p:cNvPr id="117" name="Google Shape;117;p2"/>
          <p:cNvSpPr txBox="1"/>
          <p:nvPr/>
        </p:nvSpPr>
        <p:spPr>
          <a:xfrm>
            <a:off x="11671099" y="5648527"/>
            <a:ext cx="39820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Inter"/>
                <a:ea typeface="Inter"/>
                <a:cs typeface="Inter"/>
                <a:sym typeface="Inter"/>
              </a:rPr>
              <a:t>Improper disposal of leftover food</a:t>
            </a:r>
            <a:endParaRPr/>
          </a:p>
        </p:txBody>
      </p:sp>
      <p:grpSp>
        <p:nvGrpSpPr>
          <p:cNvPr id="118" name="Google Shape;118;p2"/>
          <p:cNvGrpSpPr/>
          <p:nvPr/>
        </p:nvGrpSpPr>
        <p:grpSpPr>
          <a:xfrm>
            <a:off x="9925839" y="5751047"/>
            <a:ext cx="9615342" cy="2300664"/>
            <a:chOff x="1921391" y="176082"/>
            <a:chExt cx="12820454" cy="3067553"/>
          </a:xfrm>
        </p:grpSpPr>
        <p:cxnSp>
          <p:nvCxnSpPr>
            <p:cNvPr id="119" name="Google Shape;119;p2"/>
            <p:cNvCxnSpPr/>
            <p:nvPr/>
          </p:nvCxnSpPr>
          <p:spPr>
            <a:xfrm rot="-5400000">
              <a:off x="2915580" y="2618252"/>
              <a:ext cx="1250766" cy="0"/>
            </a:xfrm>
            <a:prstGeom prst="straightConnector1">
              <a:avLst/>
            </a:prstGeom>
            <a:noFill/>
            <a:ln cap="flat" cmpd="sng" w="38100">
              <a:solidFill>
                <a:srgbClr val="F27100"/>
              </a:solidFill>
              <a:prstDash val="solid"/>
              <a:round/>
              <a:headEnd len="sm" w="sm" type="none"/>
              <a:tailEnd len="sm" w="sm" type="none"/>
            </a:ln>
          </p:spPr>
        </p:cxnSp>
        <p:sp>
          <p:nvSpPr>
            <p:cNvPr id="120" name="Google Shape;120;p2"/>
            <p:cNvSpPr txBox="1"/>
            <p:nvPr/>
          </p:nvSpPr>
          <p:spPr>
            <a:xfrm>
              <a:off x="1921391" y="1988785"/>
              <a:ext cx="1192351" cy="1144018"/>
            </a:xfrm>
            <a:prstGeom prst="rect">
              <a:avLst/>
            </a:prstGeom>
            <a:noFill/>
            <a:ln>
              <a:noFill/>
            </a:ln>
          </p:spPr>
          <p:txBody>
            <a:bodyPr anchorCtr="0" anchor="t" bIns="0" lIns="0" spcFirstLastPara="1" rIns="0" wrap="square" tIns="0">
              <a:spAutoFit/>
            </a:bodyPr>
            <a:lstStyle/>
            <a:p>
              <a:pPr indent="0" lvl="0" marL="0" marR="0" rtl="0" algn="r">
                <a:lnSpc>
                  <a:spcPct val="162272"/>
                </a:lnSpc>
                <a:spcBef>
                  <a:spcPts val="0"/>
                </a:spcBef>
                <a:spcAft>
                  <a:spcPts val="0"/>
                </a:spcAft>
                <a:buNone/>
              </a:pPr>
              <a:r>
                <a:rPr lang="en-US" sz="4400">
                  <a:solidFill>
                    <a:srgbClr val="FFFFFF"/>
                  </a:solidFill>
                  <a:latin typeface="Bebas Neue"/>
                  <a:ea typeface="Bebas Neue"/>
                  <a:cs typeface="Bebas Neue"/>
                  <a:sym typeface="Bebas Neue"/>
                </a:rPr>
                <a:t>04</a:t>
              </a:r>
              <a:endParaRPr sz="5100">
                <a:solidFill>
                  <a:srgbClr val="FFFFFF"/>
                </a:solidFill>
                <a:latin typeface="Bebas Neue"/>
                <a:ea typeface="Bebas Neue"/>
                <a:cs typeface="Bebas Neue"/>
                <a:sym typeface="Bebas Neue"/>
              </a:endParaRPr>
            </a:p>
          </p:txBody>
        </p:sp>
        <p:sp>
          <p:nvSpPr>
            <p:cNvPr id="121" name="Google Shape;121;p2"/>
            <p:cNvSpPr txBox="1"/>
            <p:nvPr/>
          </p:nvSpPr>
          <p:spPr>
            <a:xfrm>
              <a:off x="2000989" y="176082"/>
              <a:ext cx="12740856" cy="8051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3600">
                <a:solidFill>
                  <a:srgbClr val="FFFFFF"/>
                </a:solidFill>
                <a:latin typeface="Inter"/>
                <a:ea typeface="Inter"/>
                <a:cs typeface="Inter"/>
                <a:sym typeface="Inter"/>
              </a:endParaRPr>
            </a:p>
          </p:txBody>
        </p:sp>
      </p:grpSp>
      <p:sp>
        <p:nvSpPr>
          <p:cNvPr id="122" name="Google Shape;122;p2"/>
          <p:cNvSpPr txBox="1"/>
          <p:nvPr/>
        </p:nvSpPr>
        <p:spPr>
          <a:xfrm>
            <a:off x="11555995" y="7295429"/>
            <a:ext cx="4419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Inter"/>
                <a:ea typeface="Inter"/>
                <a:cs typeface="Inter"/>
                <a:sym typeface="Inter"/>
              </a:rPr>
              <a:t>Spoiled food in storage containers</a:t>
            </a:r>
            <a:endParaRPr/>
          </a:p>
        </p:txBody>
      </p:sp>
      <p:pic>
        <p:nvPicPr>
          <p:cNvPr descr="A picture containing person, blue&#10;&#10;Description automatically generated" id="123" name="Google Shape;123;p2"/>
          <p:cNvPicPr preferRelativeResize="0"/>
          <p:nvPr/>
        </p:nvPicPr>
        <p:blipFill rotWithShape="1">
          <a:blip r:embed="rId4">
            <a:alphaModFix/>
          </a:blip>
          <a:srcRect b="0" l="0" r="0" t="0"/>
          <a:stretch/>
        </p:blipFill>
        <p:spPr>
          <a:xfrm>
            <a:off x="387358" y="1802865"/>
            <a:ext cx="9297880" cy="6681269"/>
          </a:xfrm>
          <a:prstGeom prst="rect">
            <a:avLst/>
          </a:prstGeom>
          <a:noFill/>
          <a:ln>
            <a:noFill/>
          </a:ln>
        </p:spPr>
      </p:pic>
      <p:cxnSp>
        <p:nvCxnSpPr>
          <p:cNvPr id="124" name="Google Shape;124;p2"/>
          <p:cNvCxnSpPr/>
          <p:nvPr/>
        </p:nvCxnSpPr>
        <p:spPr>
          <a:xfrm rot="-5400000">
            <a:off x="10714005" y="5903853"/>
            <a:ext cx="938075" cy="0"/>
          </a:xfrm>
          <a:prstGeom prst="straightConnector1">
            <a:avLst/>
          </a:prstGeom>
          <a:noFill/>
          <a:ln cap="flat" cmpd="sng" w="38100">
            <a:solidFill>
              <a:srgbClr val="F27100"/>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128" name="Shape 128"/>
        <p:cNvGrpSpPr/>
        <p:nvPr/>
      </p:nvGrpSpPr>
      <p:grpSpPr>
        <a:xfrm>
          <a:off x="0" y="0"/>
          <a:ext cx="0" cy="0"/>
          <a:chOff x="0" y="0"/>
          <a:chExt cx="0" cy="0"/>
        </a:xfrm>
      </p:grpSpPr>
      <p:cxnSp>
        <p:nvCxnSpPr>
          <p:cNvPr id="129" name="Google Shape;129;p3"/>
          <p:cNvCxnSpPr/>
          <p:nvPr/>
        </p:nvCxnSpPr>
        <p:spPr>
          <a:xfrm>
            <a:off x="1267008" y="3361456"/>
            <a:ext cx="1205854" cy="0"/>
          </a:xfrm>
          <a:prstGeom prst="straightConnector1">
            <a:avLst/>
          </a:prstGeom>
          <a:noFill/>
          <a:ln cap="flat" cmpd="sng" w="19050">
            <a:solidFill>
              <a:srgbClr val="F27100"/>
            </a:solidFill>
            <a:prstDash val="solid"/>
            <a:round/>
            <a:headEnd len="sm" w="sm" type="none"/>
            <a:tailEnd len="sm" w="sm" type="none"/>
          </a:ln>
        </p:spPr>
      </p:cxnSp>
      <p:pic>
        <p:nvPicPr>
          <p:cNvPr id="130" name="Google Shape;130;p3"/>
          <p:cNvPicPr preferRelativeResize="0"/>
          <p:nvPr/>
        </p:nvPicPr>
        <p:blipFill rotWithShape="1">
          <a:blip r:embed="rId3">
            <a:alphaModFix/>
          </a:blip>
          <a:srcRect b="68" l="0" r="0" t="69"/>
          <a:stretch/>
        </p:blipFill>
        <p:spPr>
          <a:xfrm>
            <a:off x="8793896" y="848671"/>
            <a:ext cx="3969316" cy="4059503"/>
          </a:xfrm>
          <a:prstGeom prst="rect">
            <a:avLst/>
          </a:prstGeom>
          <a:noFill/>
          <a:ln>
            <a:noFill/>
          </a:ln>
        </p:spPr>
      </p:pic>
      <p:pic>
        <p:nvPicPr>
          <p:cNvPr id="131" name="Google Shape;131;p3"/>
          <p:cNvPicPr preferRelativeResize="0"/>
          <p:nvPr/>
        </p:nvPicPr>
        <p:blipFill rotWithShape="1">
          <a:blip r:embed="rId3">
            <a:alphaModFix/>
          </a:blip>
          <a:srcRect b="77" l="0" r="0" t="78"/>
          <a:stretch/>
        </p:blipFill>
        <p:spPr>
          <a:xfrm>
            <a:off x="8793896" y="5374924"/>
            <a:ext cx="3969316" cy="4059503"/>
          </a:xfrm>
          <a:prstGeom prst="rect">
            <a:avLst/>
          </a:prstGeom>
          <a:noFill/>
          <a:ln>
            <a:noFill/>
          </a:ln>
        </p:spPr>
      </p:pic>
      <p:pic>
        <p:nvPicPr>
          <p:cNvPr id="132" name="Google Shape;132;p3"/>
          <p:cNvPicPr preferRelativeResize="0"/>
          <p:nvPr/>
        </p:nvPicPr>
        <p:blipFill rotWithShape="1">
          <a:blip r:embed="rId3">
            <a:alphaModFix/>
          </a:blip>
          <a:srcRect b="77" l="0" r="0" t="78"/>
          <a:stretch/>
        </p:blipFill>
        <p:spPr>
          <a:xfrm>
            <a:off x="13253672" y="848671"/>
            <a:ext cx="3969316" cy="4059503"/>
          </a:xfrm>
          <a:prstGeom prst="rect">
            <a:avLst/>
          </a:prstGeom>
          <a:noFill/>
          <a:ln>
            <a:noFill/>
          </a:ln>
        </p:spPr>
      </p:pic>
      <p:pic>
        <p:nvPicPr>
          <p:cNvPr id="133" name="Google Shape;133;p3"/>
          <p:cNvPicPr preferRelativeResize="0"/>
          <p:nvPr/>
        </p:nvPicPr>
        <p:blipFill rotWithShape="1">
          <a:blip r:embed="rId3">
            <a:alphaModFix/>
          </a:blip>
          <a:srcRect b="77" l="0" r="0" t="78"/>
          <a:stretch/>
        </p:blipFill>
        <p:spPr>
          <a:xfrm>
            <a:off x="13253672" y="5374924"/>
            <a:ext cx="3969316" cy="4059503"/>
          </a:xfrm>
          <a:prstGeom prst="rect">
            <a:avLst/>
          </a:prstGeom>
          <a:noFill/>
          <a:ln>
            <a:noFill/>
          </a:ln>
        </p:spPr>
      </p:pic>
      <p:sp>
        <p:nvSpPr>
          <p:cNvPr id="134" name="Google Shape;134;p3"/>
          <p:cNvSpPr txBox="1"/>
          <p:nvPr/>
        </p:nvSpPr>
        <p:spPr>
          <a:xfrm>
            <a:off x="1267008" y="1334854"/>
            <a:ext cx="5826834" cy="85953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SOLUTION</a:t>
            </a:r>
            <a:endParaRPr/>
          </a:p>
        </p:txBody>
      </p:sp>
      <p:sp>
        <p:nvSpPr>
          <p:cNvPr id="135" name="Google Shape;135;p3"/>
          <p:cNvSpPr txBox="1"/>
          <p:nvPr/>
        </p:nvSpPr>
        <p:spPr>
          <a:xfrm>
            <a:off x="1267008" y="3878984"/>
            <a:ext cx="6044915" cy="287771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Inter"/>
                <a:ea typeface="Inter"/>
                <a:cs typeface="Inter"/>
                <a:sym typeface="Inter"/>
              </a:rPr>
              <a:t>I</a:t>
            </a:r>
            <a:r>
              <a:rPr b="0" i="0" lang="en-US" sz="2000" u="none" strike="noStrike">
                <a:solidFill>
                  <a:schemeClr val="lt1"/>
                </a:solidFill>
                <a:latin typeface="Inter"/>
                <a:ea typeface="Inter"/>
                <a:cs typeface="Inter"/>
                <a:sym typeface="Inter"/>
              </a:rPr>
              <a:t>ntroducing emerging technology in the developing world to tackle food waste management and facilitate service to enhance current processes in dining halls. This service integrates seamlessly into current processes, provides customers with business intelligence tools, and contributes to a circular bioeconomy.</a:t>
            </a:r>
            <a:endParaRPr b="0" sz="2000">
              <a:solidFill>
                <a:schemeClr val="lt1"/>
              </a:solidFill>
              <a:latin typeface="Inter"/>
              <a:ea typeface="Inter"/>
              <a:cs typeface="Inter"/>
              <a:sym typeface="Inter"/>
            </a:endParaRPr>
          </a:p>
          <a:p>
            <a:pPr indent="0" lvl="0" marL="0" marR="0" rtl="0" algn="l">
              <a:spcBef>
                <a:spcPts val="0"/>
              </a:spcBef>
              <a:spcAft>
                <a:spcPts val="0"/>
              </a:spcAft>
              <a:buNone/>
            </a:pPr>
            <a:br>
              <a:rPr b="0" lang="en-US" sz="2000">
                <a:solidFill>
                  <a:schemeClr val="lt1"/>
                </a:solidFill>
                <a:latin typeface="Inter"/>
                <a:ea typeface="Inter"/>
                <a:cs typeface="Inter"/>
                <a:sym typeface="Inter"/>
              </a:rPr>
            </a:br>
            <a:endParaRPr sz="2000">
              <a:solidFill>
                <a:schemeClr val="lt1"/>
              </a:solidFill>
              <a:latin typeface="Inter"/>
              <a:ea typeface="Inter"/>
              <a:cs typeface="Inter"/>
              <a:sym typeface="Inter"/>
            </a:endParaRPr>
          </a:p>
        </p:txBody>
      </p:sp>
      <p:sp>
        <p:nvSpPr>
          <p:cNvPr id="136" name="Google Shape;136;p3"/>
          <p:cNvSpPr txBox="1"/>
          <p:nvPr/>
        </p:nvSpPr>
        <p:spPr>
          <a:xfrm>
            <a:off x="8824376" y="3821834"/>
            <a:ext cx="3896994" cy="603758"/>
          </a:xfrm>
          <a:prstGeom prst="rect">
            <a:avLst/>
          </a:prstGeom>
          <a:noFill/>
          <a:ln>
            <a:noFill/>
          </a:ln>
        </p:spPr>
        <p:txBody>
          <a:bodyPr anchorCtr="0" anchor="t" bIns="0" lIns="0" spcFirstLastPara="1" rIns="0" wrap="square" tIns="0">
            <a:spAutoFit/>
          </a:bodyPr>
          <a:lstStyle/>
          <a:p>
            <a:pPr indent="0" lvl="0" marL="0" marR="0" rtl="0" algn="ctr">
              <a:lnSpc>
                <a:spcPct val="151031"/>
              </a:lnSpc>
              <a:spcBef>
                <a:spcPts val="0"/>
              </a:spcBef>
              <a:spcAft>
                <a:spcPts val="0"/>
              </a:spcAft>
              <a:buNone/>
            </a:pPr>
            <a:r>
              <a:rPr lang="en-US" sz="1599">
                <a:solidFill>
                  <a:srgbClr val="929292"/>
                </a:solidFill>
                <a:latin typeface="Inter"/>
                <a:ea typeface="Inter"/>
                <a:cs typeface="Inter"/>
                <a:sym typeface="Inter"/>
              </a:rPr>
              <a:t>Designs adept with the current fashion trends</a:t>
            </a:r>
            <a:endParaRPr/>
          </a:p>
        </p:txBody>
      </p:sp>
      <p:sp>
        <p:nvSpPr>
          <p:cNvPr id="137" name="Google Shape;137;p3"/>
          <p:cNvSpPr txBox="1"/>
          <p:nvPr/>
        </p:nvSpPr>
        <p:spPr>
          <a:xfrm>
            <a:off x="8824376" y="8213163"/>
            <a:ext cx="3896994" cy="894669"/>
          </a:xfrm>
          <a:prstGeom prst="rect">
            <a:avLst/>
          </a:prstGeom>
          <a:noFill/>
          <a:ln>
            <a:noFill/>
          </a:ln>
        </p:spPr>
        <p:txBody>
          <a:bodyPr anchorCtr="0" anchor="t" bIns="0" lIns="0" spcFirstLastPara="1" rIns="0" wrap="square" tIns="0">
            <a:spAutoFit/>
          </a:bodyPr>
          <a:lstStyle/>
          <a:p>
            <a:pPr indent="0" lvl="0" marL="0" marR="0" rtl="0" algn="ctr">
              <a:lnSpc>
                <a:spcPct val="151031"/>
              </a:lnSpc>
              <a:spcBef>
                <a:spcPts val="0"/>
              </a:spcBef>
              <a:spcAft>
                <a:spcPts val="0"/>
              </a:spcAft>
              <a:buNone/>
            </a:pPr>
            <a:r>
              <a:rPr lang="en-US" sz="1599">
                <a:solidFill>
                  <a:srgbClr val="929292"/>
                </a:solidFill>
                <a:latin typeface="Inter"/>
                <a:ea typeface="Inter"/>
                <a:cs typeface="Inter"/>
                <a:sym typeface="Inter"/>
              </a:rPr>
              <a:t>App where students can browse through all mess management system</a:t>
            </a:r>
            <a:endParaRPr/>
          </a:p>
        </p:txBody>
      </p:sp>
      <p:sp>
        <p:nvSpPr>
          <p:cNvPr id="138" name="Google Shape;138;p3"/>
          <p:cNvSpPr txBox="1"/>
          <p:nvPr/>
        </p:nvSpPr>
        <p:spPr>
          <a:xfrm>
            <a:off x="13289833" y="8213163"/>
            <a:ext cx="3896994" cy="586892"/>
          </a:xfrm>
          <a:prstGeom prst="rect">
            <a:avLst/>
          </a:prstGeom>
          <a:noFill/>
          <a:ln>
            <a:noFill/>
          </a:ln>
        </p:spPr>
        <p:txBody>
          <a:bodyPr anchorCtr="0" anchor="t" bIns="0" lIns="0" spcFirstLastPara="1" rIns="0" wrap="square" tIns="0">
            <a:spAutoFit/>
          </a:bodyPr>
          <a:lstStyle/>
          <a:p>
            <a:pPr indent="0" lvl="0" marL="0" marR="0" rtl="0" algn="ctr">
              <a:lnSpc>
                <a:spcPct val="151031"/>
              </a:lnSpc>
              <a:spcBef>
                <a:spcPts val="0"/>
              </a:spcBef>
              <a:spcAft>
                <a:spcPts val="0"/>
              </a:spcAft>
              <a:buNone/>
            </a:pPr>
            <a:r>
              <a:rPr lang="en-US" sz="1599">
                <a:solidFill>
                  <a:srgbClr val="929292"/>
                </a:solidFill>
                <a:latin typeface="Inter"/>
                <a:ea typeface="Inter"/>
                <a:cs typeface="Inter"/>
                <a:sym typeface="Inter"/>
              </a:rPr>
              <a:t>Get rebate if informing beforehand when skipping a meal</a:t>
            </a:r>
            <a:endParaRPr/>
          </a:p>
        </p:txBody>
      </p:sp>
      <p:sp>
        <p:nvSpPr>
          <p:cNvPr id="139" name="Google Shape;139;p3"/>
          <p:cNvSpPr txBox="1"/>
          <p:nvPr/>
        </p:nvSpPr>
        <p:spPr>
          <a:xfrm>
            <a:off x="13289833" y="3821834"/>
            <a:ext cx="3896994" cy="279115"/>
          </a:xfrm>
          <a:prstGeom prst="rect">
            <a:avLst/>
          </a:prstGeom>
          <a:noFill/>
          <a:ln>
            <a:noFill/>
          </a:ln>
        </p:spPr>
        <p:txBody>
          <a:bodyPr anchorCtr="0" anchor="t" bIns="0" lIns="0" spcFirstLastPara="1" rIns="0" wrap="square" tIns="0">
            <a:spAutoFit/>
          </a:bodyPr>
          <a:lstStyle/>
          <a:p>
            <a:pPr indent="0" lvl="0" marL="0" marR="0" rtl="0" algn="ctr">
              <a:lnSpc>
                <a:spcPct val="151031"/>
              </a:lnSpc>
              <a:spcBef>
                <a:spcPts val="0"/>
              </a:spcBef>
              <a:spcAft>
                <a:spcPts val="0"/>
              </a:spcAft>
              <a:buNone/>
            </a:pPr>
            <a:r>
              <a:rPr lang="en-US" sz="1599">
                <a:solidFill>
                  <a:srgbClr val="929292"/>
                </a:solidFill>
                <a:latin typeface="Inter"/>
                <a:ea typeface="Inter"/>
                <a:cs typeface="Inter"/>
                <a:sym typeface="Inter"/>
              </a:rPr>
              <a:t>AI Label on food storage containers</a:t>
            </a:r>
            <a:endParaRPr/>
          </a:p>
        </p:txBody>
      </p:sp>
      <p:sp>
        <p:nvSpPr>
          <p:cNvPr id="140" name="Google Shape;140;p3"/>
          <p:cNvSpPr txBox="1"/>
          <p:nvPr/>
        </p:nvSpPr>
        <p:spPr>
          <a:xfrm>
            <a:off x="9336049" y="3148155"/>
            <a:ext cx="2873647" cy="464702"/>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US" sz="2704">
                <a:solidFill>
                  <a:srgbClr val="FFFFFF"/>
                </a:solidFill>
                <a:latin typeface="Inter"/>
                <a:ea typeface="Inter"/>
                <a:cs typeface="Inter"/>
                <a:sym typeface="Inter"/>
              </a:rPr>
              <a:t>SMART Bin</a:t>
            </a:r>
            <a:endParaRPr/>
          </a:p>
        </p:txBody>
      </p:sp>
      <p:sp>
        <p:nvSpPr>
          <p:cNvPr id="141" name="Google Shape;141;p3"/>
          <p:cNvSpPr txBox="1"/>
          <p:nvPr/>
        </p:nvSpPr>
        <p:spPr>
          <a:xfrm>
            <a:off x="9336049" y="7539485"/>
            <a:ext cx="2873647" cy="464702"/>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US" sz="2704">
                <a:solidFill>
                  <a:srgbClr val="FFFFFF"/>
                </a:solidFill>
                <a:latin typeface="Inter"/>
                <a:ea typeface="Inter"/>
                <a:cs typeface="Inter"/>
                <a:sym typeface="Inter"/>
              </a:rPr>
              <a:t>Mobile App</a:t>
            </a:r>
            <a:endParaRPr/>
          </a:p>
        </p:txBody>
      </p:sp>
      <p:sp>
        <p:nvSpPr>
          <p:cNvPr id="142" name="Google Shape;142;p3"/>
          <p:cNvSpPr txBox="1"/>
          <p:nvPr/>
        </p:nvSpPr>
        <p:spPr>
          <a:xfrm>
            <a:off x="13801506" y="7539485"/>
            <a:ext cx="2873647" cy="464702"/>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US" sz="2704">
                <a:solidFill>
                  <a:srgbClr val="FFFFFF"/>
                </a:solidFill>
                <a:latin typeface="Inter"/>
                <a:ea typeface="Inter"/>
                <a:cs typeface="Inter"/>
                <a:sym typeface="Inter"/>
              </a:rPr>
              <a:t>Rebate</a:t>
            </a:r>
            <a:endParaRPr/>
          </a:p>
        </p:txBody>
      </p:sp>
      <p:sp>
        <p:nvSpPr>
          <p:cNvPr id="143" name="Google Shape;143;p3"/>
          <p:cNvSpPr txBox="1"/>
          <p:nvPr/>
        </p:nvSpPr>
        <p:spPr>
          <a:xfrm>
            <a:off x="13801506" y="3148155"/>
            <a:ext cx="2873647" cy="464702"/>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US" sz="2704">
                <a:solidFill>
                  <a:srgbClr val="FFFFFF"/>
                </a:solidFill>
                <a:latin typeface="Inter"/>
                <a:ea typeface="Inter"/>
                <a:cs typeface="Inter"/>
                <a:sym typeface="Inter"/>
              </a:rPr>
              <a:t>SMART Storage</a:t>
            </a:r>
            <a:endParaRPr/>
          </a:p>
        </p:txBody>
      </p:sp>
      <p:pic>
        <p:nvPicPr>
          <p:cNvPr descr="Icon&#10;&#10;Description automatically generated" id="144" name="Google Shape;144;p3"/>
          <p:cNvPicPr preferRelativeResize="0"/>
          <p:nvPr/>
        </p:nvPicPr>
        <p:blipFill rotWithShape="1">
          <a:blip r:embed="rId4">
            <a:alphaModFix/>
          </a:blip>
          <a:srcRect b="0" l="0" r="0" t="0"/>
          <a:stretch/>
        </p:blipFill>
        <p:spPr>
          <a:xfrm>
            <a:off x="10131328" y="1221309"/>
            <a:ext cx="1671280" cy="1755226"/>
          </a:xfrm>
          <a:prstGeom prst="rect">
            <a:avLst/>
          </a:prstGeom>
          <a:noFill/>
          <a:ln>
            <a:noFill/>
          </a:ln>
        </p:spPr>
      </p:pic>
      <p:pic>
        <p:nvPicPr>
          <p:cNvPr descr="Icon&#10;&#10;Description automatically generated" id="145" name="Google Shape;145;p3"/>
          <p:cNvPicPr preferRelativeResize="0"/>
          <p:nvPr/>
        </p:nvPicPr>
        <p:blipFill rotWithShape="1">
          <a:blip r:embed="rId5">
            <a:alphaModFix/>
          </a:blip>
          <a:srcRect b="0" l="0" r="0" t="0"/>
          <a:stretch/>
        </p:blipFill>
        <p:spPr>
          <a:xfrm>
            <a:off x="9946757" y="5653332"/>
            <a:ext cx="1865376" cy="1865376"/>
          </a:xfrm>
          <a:prstGeom prst="rect">
            <a:avLst/>
          </a:prstGeom>
          <a:noFill/>
          <a:ln>
            <a:noFill/>
          </a:ln>
        </p:spPr>
      </p:pic>
      <p:pic>
        <p:nvPicPr>
          <p:cNvPr descr="Shape, engineering drawing&#10;&#10;Description automatically generated" id="146" name="Google Shape;146;p3"/>
          <p:cNvPicPr preferRelativeResize="0"/>
          <p:nvPr/>
        </p:nvPicPr>
        <p:blipFill rotWithShape="1">
          <a:blip r:embed="rId6">
            <a:alphaModFix/>
          </a:blip>
          <a:srcRect b="0" l="0" r="0" t="0"/>
          <a:stretch/>
        </p:blipFill>
        <p:spPr>
          <a:xfrm>
            <a:off x="14221372" y="5551473"/>
            <a:ext cx="1938142" cy="1938142"/>
          </a:xfrm>
          <a:prstGeom prst="rect">
            <a:avLst/>
          </a:prstGeom>
          <a:noFill/>
          <a:ln>
            <a:noFill/>
          </a:ln>
        </p:spPr>
      </p:pic>
      <p:pic>
        <p:nvPicPr>
          <p:cNvPr descr="Icon&#10;&#10;Description automatically generated" id="147" name="Google Shape;147;p3"/>
          <p:cNvPicPr preferRelativeResize="0"/>
          <p:nvPr/>
        </p:nvPicPr>
        <p:blipFill rotWithShape="1">
          <a:blip r:embed="rId7">
            <a:alphaModFix/>
          </a:blip>
          <a:srcRect b="0" l="0" r="0" t="0"/>
          <a:stretch/>
        </p:blipFill>
        <p:spPr>
          <a:xfrm>
            <a:off x="14463266" y="1208625"/>
            <a:ext cx="1714500" cy="171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151" name="Shape 151"/>
        <p:cNvGrpSpPr/>
        <p:nvPr/>
      </p:nvGrpSpPr>
      <p:grpSpPr>
        <a:xfrm>
          <a:off x="0" y="0"/>
          <a:ext cx="0" cy="0"/>
          <a:chOff x="0" y="0"/>
          <a:chExt cx="0" cy="0"/>
        </a:xfrm>
      </p:grpSpPr>
      <p:cxnSp>
        <p:nvCxnSpPr>
          <p:cNvPr id="152" name="Google Shape;152;p4"/>
          <p:cNvCxnSpPr/>
          <p:nvPr/>
        </p:nvCxnSpPr>
        <p:spPr>
          <a:xfrm rot="-5400000">
            <a:off x="12979866" y="8622834"/>
            <a:ext cx="1319868" cy="0"/>
          </a:xfrm>
          <a:prstGeom prst="straightConnector1">
            <a:avLst/>
          </a:prstGeom>
          <a:noFill/>
          <a:ln cap="flat" cmpd="sng" w="38100">
            <a:solidFill>
              <a:srgbClr val="F27100"/>
            </a:solidFill>
            <a:prstDash val="solid"/>
            <a:round/>
            <a:headEnd len="sm" w="sm" type="none"/>
            <a:tailEnd len="sm" w="sm" type="none"/>
          </a:ln>
        </p:spPr>
      </p:cxnSp>
      <p:sp>
        <p:nvSpPr>
          <p:cNvPr id="153" name="Google Shape;153;p4"/>
          <p:cNvSpPr txBox="1"/>
          <p:nvPr/>
        </p:nvSpPr>
        <p:spPr>
          <a:xfrm>
            <a:off x="8077200" y="7893140"/>
            <a:ext cx="6099052" cy="173583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MARKET VALIDATION</a:t>
            </a:r>
            <a:endParaRPr/>
          </a:p>
        </p:txBody>
      </p:sp>
      <p:pic>
        <p:nvPicPr>
          <p:cNvPr descr="A picture containing chart&#10;&#10;Description automatically generated" id="154" name="Google Shape;154;p4">
            <a:hlinkClick r:id="rId3"/>
          </p:cNvPr>
          <p:cNvPicPr preferRelativeResize="0"/>
          <p:nvPr/>
        </p:nvPicPr>
        <p:blipFill rotWithShape="1">
          <a:blip r:embed="rId4">
            <a:alphaModFix/>
          </a:blip>
          <a:srcRect b="0" l="0" r="0" t="0"/>
          <a:stretch/>
        </p:blipFill>
        <p:spPr>
          <a:xfrm>
            <a:off x="762000" y="229948"/>
            <a:ext cx="7021286" cy="8191500"/>
          </a:xfrm>
          <a:prstGeom prst="rect">
            <a:avLst/>
          </a:prstGeom>
          <a:noFill/>
          <a:ln>
            <a:noFill/>
          </a:ln>
        </p:spPr>
      </p:pic>
      <p:pic>
        <p:nvPicPr>
          <p:cNvPr id="155" name="Google Shape;155;p4">
            <a:hlinkClick r:id="rId5"/>
          </p:cNvPr>
          <p:cNvPicPr preferRelativeResize="0"/>
          <p:nvPr/>
        </p:nvPicPr>
        <p:blipFill rotWithShape="1">
          <a:blip r:embed="rId6">
            <a:alphaModFix/>
          </a:blip>
          <a:srcRect b="0" l="0" r="0" t="0"/>
          <a:stretch/>
        </p:blipFill>
        <p:spPr>
          <a:xfrm>
            <a:off x="8839200" y="1790482"/>
            <a:ext cx="7419975" cy="50704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cxnSp>
        <p:nvCxnSpPr>
          <p:cNvPr id="161" name="Google Shape;161;p5"/>
          <p:cNvCxnSpPr/>
          <p:nvPr/>
        </p:nvCxnSpPr>
        <p:spPr>
          <a:xfrm rot="10800000">
            <a:off x="1262668" y="2203533"/>
            <a:ext cx="1204124" cy="0"/>
          </a:xfrm>
          <a:prstGeom prst="straightConnector1">
            <a:avLst/>
          </a:prstGeom>
          <a:noFill/>
          <a:ln cap="flat" cmpd="sng" w="28575">
            <a:solidFill>
              <a:srgbClr val="F27100"/>
            </a:solidFill>
            <a:prstDash val="solid"/>
            <a:round/>
            <a:headEnd len="sm" w="sm" type="none"/>
            <a:tailEnd len="sm" w="sm" type="none"/>
          </a:ln>
        </p:spPr>
      </p:cxnSp>
      <p:sp>
        <p:nvSpPr>
          <p:cNvPr id="162" name="Google Shape;162;p5"/>
          <p:cNvSpPr txBox="1"/>
          <p:nvPr/>
        </p:nvSpPr>
        <p:spPr>
          <a:xfrm>
            <a:off x="1243618" y="1177841"/>
            <a:ext cx="5637025" cy="85953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MARKET SIZE</a:t>
            </a:r>
            <a:endParaRPr/>
          </a:p>
        </p:txBody>
      </p:sp>
      <p:grpSp>
        <p:nvGrpSpPr>
          <p:cNvPr id="163" name="Google Shape;163;p5"/>
          <p:cNvGrpSpPr/>
          <p:nvPr/>
        </p:nvGrpSpPr>
        <p:grpSpPr>
          <a:xfrm>
            <a:off x="1028559" y="2626686"/>
            <a:ext cx="6759286" cy="7299379"/>
            <a:chOff x="-188" y="0"/>
            <a:chExt cx="9012382" cy="9732505"/>
          </a:xfrm>
        </p:grpSpPr>
        <p:sp>
          <p:nvSpPr>
            <p:cNvPr id="164" name="Google Shape;164;p5"/>
            <p:cNvSpPr txBox="1"/>
            <p:nvPr/>
          </p:nvSpPr>
          <p:spPr>
            <a:xfrm>
              <a:off x="4057546" y="9267762"/>
              <a:ext cx="897041" cy="464743"/>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t/>
              </a:r>
              <a:endParaRPr sz="2102">
                <a:solidFill>
                  <a:srgbClr val="000000"/>
                </a:solidFill>
                <a:latin typeface="Open Sans Light"/>
                <a:ea typeface="Open Sans Light"/>
                <a:cs typeface="Open Sans Light"/>
                <a:sym typeface="Open Sans Light"/>
              </a:endParaRPr>
            </a:p>
          </p:txBody>
        </p:sp>
        <p:grpSp>
          <p:nvGrpSpPr>
            <p:cNvPr id="165" name="Google Shape;165;p5"/>
            <p:cNvGrpSpPr/>
            <p:nvPr/>
          </p:nvGrpSpPr>
          <p:grpSpPr>
            <a:xfrm>
              <a:off x="-188" y="0"/>
              <a:ext cx="9012382" cy="9012258"/>
              <a:chOff x="-53" y="0"/>
              <a:chExt cx="2540070" cy="2540035"/>
            </a:xfrm>
          </p:grpSpPr>
          <p:sp>
            <p:nvSpPr>
              <p:cNvPr id="166" name="Google Shape;166;p5"/>
              <p:cNvSpPr/>
              <p:nvPr/>
            </p:nvSpPr>
            <p:spPr>
              <a:xfrm>
                <a:off x="-53" y="0"/>
                <a:ext cx="2540070" cy="2540035"/>
              </a:xfrm>
              <a:custGeom>
                <a:rect b="b" l="l" r="r" t="t"/>
                <a:pathLst>
                  <a:path extrusionOk="0" h="2540035" w="2540070">
                    <a:moveTo>
                      <a:pt x="1270053" y="0"/>
                    </a:moveTo>
                    <a:cubicBezTo>
                      <a:pt x="1971442" y="0"/>
                      <a:pt x="2540035" y="568579"/>
                      <a:pt x="2540053" y="1269968"/>
                    </a:cubicBezTo>
                    <a:cubicBezTo>
                      <a:pt x="2540070" y="1971358"/>
                      <a:pt x="1971506" y="2539965"/>
                      <a:pt x="1270116" y="2540000"/>
                    </a:cubicBezTo>
                    <a:cubicBezTo>
                      <a:pt x="568727" y="2540035"/>
                      <a:pt x="106" y="1971485"/>
                      <a:pt x="53" y="1270095"/>
                    </a:cubicBezTo>
                    <a:cubicBezTo>
                      <a:pt x="0" y="568706"/>
                      <a:pt x="568537" y="70"/>
                      <a:pt x="1269926" y="0"/>
                    </a:cubicBezTo>
                    <a:lnTo>
                      <a:pt x="1270053" y="1270000"/>
                    </a:lnTo>
                    <a:close/>
                  </a:path>
                </a:pathLst>
              </a:custGeom>
              <a:solidFill>
                <a:srgbClr val="646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 name="Google Shape;168;p5"/>
          <p:cNvGrpSpPr/>
          <p:nvPr/>
        </p:nvGrpSpPr>
        <p:grpSpPr>
          <a:xfrm>
            <a:off x="2126621" y="4864618"/>
            <a:ext cx="4563194" cy="4936863"/>
            <a:chOff x="-127" y="0"/>
            <a:chExt cx="6084258" cy="6582483"/>
          </a:xfrm>
        </p:grpSpPr>
        <p:sp>
          <p:nvSpPr>
            <p:cNvPr id="169" name="Google Shape;169;p5"/>
            <p:cNvSpPr txBox="1"/>
            <p:nvPr/>
          </p:nvSpPr>
          <p:spPr>
            <a:xfrm>
              <a:off x="2739249" y="6263335"/>
              <a:ext cx="605592" cy="319148"/>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t/>
              </a:r>
              <a:endParaRPr sz="1419">
                <a:solidFill>
                  <a:srgbClr val="000000"/>
                </a:solidFill>
                <a:latin typeface="Open Sans Light"/>
                <a:ea typeface="Open Sans Light"/>
                <a:cs typeface="Open Sans Light"/>
                <a:sym typeface="Open Sans Light"/>
              </a:endParaRPr>
            </a:p>
          </p:txBody>
        </p:sp>
        <p:sp>
          <p:nvSpPr>
            <p:cNvPr id="170" name="Google Shape;170;p5"/>
            <p:cNvSpPr/>
            <p:nvPr/>
          </p:nvSpPr>
          <p:spPr>
            <a:xfrm>
              <a:off x="-127" y="0"/>
              <a:ext cx="6084258" cy="6084174"/>
            </a:xfrm>
            <a:custGeom>
              <a:rect b="b" l="l" r="r" t="t"/>
              <a:pathLst>
                <a:path extrusionOk="0" h="2540035" w="2540070">
                  <a:moveTo>
                    <a:pt x="1270053" y="0"/>
                  </a:moveTo>
                  <a:cubicBezTo>
                    <a:pt x="1971442" y="0"/>
                    <a:pt x="2540035" y="568579"/>
                    <a:pt x="2540053" y="1269968"/>
                  </a:cubicBezTo>
                  <a:cubicBezTo>
                    <a:pt x="2540070" y="1971358"/>
                    <a:pt x="1971506" y="2539965"/>
                    <a:pt x="1270116" y="2540000"/>
                  </a:cubicBezTo>
                  <a:cubicBezTo>
                    <a:pt x="568727" y="2540035"/>
                    <a:pt x="106" y="1971485"/>
                    <a:pt x="53" y="1270095"/>
                  </a:cubicBezTo>
                  <a:cubicBezTo>
                    <a:pt x="0" y="568706"/>
                    <a:pt x="568537" y="70"/>
                    <a:pt x="1269926" y="0"/>
                  </a:cubicBezTo>
                  <a:lnTo>
                    <a:pt x="1270053" y="1270000"/>
                  </a:ln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5"/>
          <p:cNvGrpSpPr/>
          <p:nvPr/>
        </p:nvGrpSpPr>
        <p:grpSpPr>
          <a:xfrm>
            <a:off x="3156738" y="6927637"/>
            <a:ext cx="2502990" cy="2708928"/>
            <a:chOff x="-70" y="0"/>
            <a:chExt cx="3337320" cy="3611904"/>
          </a:xfrm>
        </p:grpSpPr>
        <p:sp>
          <p:nvSpPr>
            <p:cNvPr id="172" name="Google Shape;172;p5"/>
            <p:cNvSpPr txBox="1"/>
            <p:nvPr/>
          </p:nvSpPr>
          <p:spPr>
            <a:xfrm>
              <a:off x="1502525" y="3436472"/>
              <a:ext cx="332179" cy="175432"/>
            </a:xfrm>
            <a:prstGeom prst="rect">
              <a:avLst/>
            </a:prstGeom>
            <a:noFill/>
            <a:ln>
              <a:noFill/>
            </a:ln>
          </p:spPr>
          <p:txBody>
            <a:bodyPr anchorCtr="0" anchor="t" bIns="0" lIns="0" spcFirstLastPara="1" rIns="0" wrap="square" tIns="0">
              <a:spAutoFit/>
            </a:bodyPr>
            <a:lstStyle/>
            <a:p>
              <a:pPr indent="0" lvl="0" marL="0" marR="0" rtl="0" algn="ctr">
                <a:lnSpc>
                  <a:spcPct val="140102"/>
                </a:lnSpc>
                <a:spcBef>
                  <a:spcPts val="0"/>
                </a:spcBef>
                <a:spcAft>
                  <a:spcPts val="0"/>
                </a:spcAft>
                <a:buNone/>
              </a:pPr>
              <a:r>
                <a:rPr lang="en-US" sz="778">
                  <a:solidFill>
                    <a:srgbClr val="000000"/>
                  </a:solidFill>
                  <a:latin typeface="Open Sans Light"/>
                  <a:ea typeface="Open Sans Light"/>
                  <a:cs typeface="Open Sans Light"/>
                  <a:sym typeface="Open Sans Light"/>
                </a:rPr>
                <a:t>0%</a:t>
              </a:r>
              <a:endParaRPr/>
            </a:p>
          </p:txBody>
        </p:sp>
        <p:sp>
          <p:nvSpPr>
            <p:cNvPr id="173" name="Google Shape;173;p5"/>
            <p:cNvSpPr/>
            <p:nvPr/>
          </p:nvSpPr>
          <p:spPr>
            <a:xfrm>
              <a:off x="-70" y="0"/>
              <a:ext cx="3337320" cy="3337274"/>
            </a:xfrm>
            <a:custGeom>
              <a:rect b="b" l="l" r="r" t="t"/>
              <a:pathLst>
                <a:path extrusionOk="0" h="2540035" w="2540070">
                  <a:moveTo>
                    <a:pt x="1270053" y="0"/>
                  </a:moveTo>
                  <a:cubicBezTo>
                    <a:pt x="1971442" y="0"/>
                    <a:pt x="2540035" y="568579"/>
                    <a:pt x="2540053" y="1269968"/>
                  </a:cubicBezTo>
                  <a:cubicBezTo>
                    <a:pt x="2540070" y="1971358"/>
                    <a:pt x="1971506" y="2539965"/>
                    <a:pt x="1270116" y="2540000"/>
                  </a:cubicBezTo>
                  <a:cubicBezTo>
                    <a:pt x="568727" y="2540035"/>
                    <a:pt x="106" y="1971485"/>
                    <a:pt x="53" y="1270095"/>
                  </a:cubicBezTo>
                  <a:cubicBezTo>
                    <a:pt x="0" y="568706"/>
                    <a:pt x="568537" y="70"/>
                    <a:pt x="1269926" y="0"/>
                  </a:cubicBezTo>
                  <a:lnTo>
                    <a:pt x="1270053" y="1270000"/>
                  </a:lnTo>
                  <a:close/>
                </a:path>
              </a:pathLst>
            </a:custGeom>
            <a:solidFill>
              <a:srgbClr val="D3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5"/>
          <p:cNvSpPr txBox="1"/>
          <p:nvPr/>
        </p:nvSpPr>
        <p:spPr>
          <a:xfrm>
            <a:off x="2995600" y="3052632"/>
            <a:ext cx="2825300" cy="124867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7599">
                <a:solidFill>
                  <a:srgbClr val="F4F4F4"/>
                </a:solidFill>
                <a:latin typeface="Inter"/>
                <a:ea typeface="Inter"/>
                <a:cs typeface="Inter"/>
                <a:sym typeface="Inter"/>
              </a:rPr>
              <a:t>573M</a:t>
            </a:r>
            <a:endParaRPr/>
          </a:p>
        </p:txBody>
      </p:sp>
      <p:sp>
        <p:nvSpPr>
          <p:cNvPr id="175" name="Google Shape;175;p5"/>
          <p:cNvSpPr txBox="1"/>
          <p:nvPr/>
        </p:nvSpPr>
        <p:spPr>
          <a:xfrm>
            <a:off x="2995600" y="5593243"/>
            <a:ext cx="2825300" cy="82407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5000">
                <a:solidFill>
                  <a:srgbClr val="FFFFFF"/>
                </a:solidFill>
                <a:latin typeface="Inter"/>
                <a:ea typeface="Inter"/>
                <a:cs typeface="Inter"/>
                <a:sym typeface="Inter"/>
              </a:rPr>
              <a:t>212M</a:t>
            </a:r>
            <a:endParaRPr/>
          </a:p>
        </p:txBody>
      </p:sp>
      <p:sp>
        <p:nvSpPr>
          <p:cNvPr id="176" name="Google Shape;176;p5"/>
          <p:cNvSpPr txBox="1"/>
          <p:nvPr/>
        </p:nvSpPr>
        <p:spPr>
          <a:xfrm>
            <a:off x="2995600" y="8269759"/>
            <a:ext cx="2825300" cy="5768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500">
                <a:solidFill>
                  <a:srgbClr val="FFFFFF"/>
                </a:solidFill>
                <a:latin typeface="Inter"/>
                <a:ea typeface="Inter"/>
                <a:cs typeface="Inter"/>
                <a:sym typeface="Inter"/>
              </a:rPr>
              <a:t>611 M</a:t>
            </a:r>
            <a:endParaRPr/>
          </a:p>
        </p:txBody>
      </p:sp>
      <p:grpSp>
        <p:nvGrpSpPr>
          <p:cNvPr id="177" name="Google Shape;177;p5"/>
          <p:cNvGrpSpPr/>
          <p:nvPr/>
        </p:nvGrpSpPr>
        <p:grpSpPr>
          <a:xfrm>
            <a:off x="8646138" y="2916767"/>
            <a:ext cx="8875595" cy="966153"/>
            <a:chOff x="0" y="-19050"/>
            <a:chExt cx="11834126" cy="1288203"/>
          </a:xfrm>
        </p:grpSpPr>
        <p:sp>
          <p:nvSpPr>
            <p:cNvPr id="178" name="Google Shape;178;p5"/>
            <p:cNvSpPr txBox="1"/>
            <p:nvPr/>
          </p:nvSpPr>
          <p:spPr>
            <a:xfrm>
              <a:off x="3552953" y="-19050"/>
              <a:ext cx="8281173" cy="1288203"/>
            </a:xfrm>
            <a:prstGeom prst="rect">
              <a:avLst/>
            </a:prstGeom>
            <a:noFill/>
            <a:ln>
              <a:noFill/>
            </a:ln>
          </p:spPr>
          <p:txBody>
            <a:bodyPr anchorCtr="0" anchor="t" bIns="0" lIns="0" spcFirstLastPara="1" rIns="0" wrap="square" tIns="0">
              <a:spAutoFit/>
            </a:bodyPr>
            <a:lstStyle/>
            <a:p>
              <a:pPr indent="0" lvl="0" marL="0" marR="0" rtl="0" algn="l">
                <a:lnSpc>
                  <a:spcPct val="125040"/>
                </a:lnSpc>
                <a:spcBef>
                  <a:spcPts val="0"/>
                </a:spcBef>
                <a:spcAft>
                  <a:spcPts val="0"/>
                </a:spcAft>
                <a:buNone/>
              </a:pPr>
              <a:r>
                <a:rPr lang="en-US" sz="3099">
                  <a:solidFill>
                    <a:srgbClr val="FFFFFF"/>
                  </a:solidFill>
                  <a:latin typeface="Inter"/>
                  <a:ea typeface="Inter"/>
                  <a:cs typeface="Inter"/>
                  <a:sym typeface="Inter"/>
                </a:rPr>
                <a:t>people buying products through </a:t>
              </a:r>
              <a:r>
                <a:rPr b="1" lang="en-US" sz="3099">
                  <a:solidFill>
                    <a:srgbClr val="FFFFFF"/>
                  </a:solidFill>
                  <a:latin typeface="Inter"/>
                  <a:ea typeface="Inter"/>
                  <a:cs typeface="Inter"/>
                  <a:sym typeface="Inter"/>
                </a:rPr>
                <a:t>SOCIAL MEDIA</a:t>
              </a:r>
              <a:endParaRPr/>
            </a:p>
          </p:txBody>
        </p:sp>
        <p:sp>
          <p:nvSpPr>
            <p:cNvPr id="179" name="Google Shape;179;p5"/>
            <p:cNvSpPr txBox="1"/>
            <p:nvPr/>
          </p:nvSpPr>
          <p:spPr>
            <a:xfrm>
              <a:off x="0" y="100118"/>
              <a:ext cx="2845265" cy="1040342"/>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5000">
                  <a:solidFill>
                    <a:srgbClr val="FFFFFF"/>
                  </a:solidFill>
                  <a:latin typeface="Inter"/>
                  <a:ea typeface="Inter"/>
                  <a:cs typeface="Inter"/>
                  <a:sym typeface="Inter"/>
                </a:rPr>
                <a:t>TAM</a:t>
              </a:r>
              <a:endParaRPr/>
            </a:p>
          </p:txBody>
        </p:sp>
      </p:grpSp>
      <p:grpSp>
        <p:nvGrpSpPr>
          <p:cNvPr id="180" name="Google Shape;180;p5"/>
          <p:cNvGrpSpPr/>
          <p:nvPr/>
        </p:nvGrpSpPr>
        <p:grpSpPr>
          <a:xfrm>
            <a:off x="8646138" y="5096596"/>
            <a:ext cx="8875595" cy="966153"/>
            <a:chOff x="0" y="-19050"/>
            <a:chExt cx="11834126" cy="1288203"/>
          </a:xfrm>
        </p:grpSpPr>
        <p:sp>
          <p:nvSpPr>
            <p:cNvPr id="181" name="Google Shape;181;p5"/>
            <p:cNvSpPr txBox="1"/>
            <p:nvPr/>
          </p:nvSpPr>
          <p:spPr>
            <a:xfrm>
              <a:off x="3552953" y="-19050"/>
              <a:ext cx="8281173" cy="1288203"/>
            </a:xfrm>
            <a:prstGeom prst="rect">
              <a:avLst/>
            </a:prstGeom>
            <a:noFill/>
            <a:ln>
              <a:noFill/>
            </a:ln>
          </p:spPr>
          <p:txBody>
            <a:bodyPr anchorCtr="0" anchor="t" bIns="0" lIns="0" spcFirstLastPara="1" rIns="0" wrap="square" tIns="0">
              <a:spAutoFit/>
            </a:bodyPr>
            <a:lstStyle/>
            <a:p>
              <a:pPr indent="0" lvl="0" marL="0" marR="0" rtl="0" algn="l">
                <a:lnSpc>
                  <a:spcPct val="125040"/>
                </a:lnSpc>
                <a:spcBef>
                  <a:spcPts val="0"/>
                </a:spcBef>
                <a:spcAft>
                  <a:spcPts val="0"/>
                </a:spcAft>
                <a:buNone/>
              </a:pPr>
              <a:r>
                <a:rPr lang="en-US" sz="3099">
                  <a:solidFill>
                    <a:srgbClr val="FFFFFF"/>
                  </a:solidFill>
                  <a:latin typeface="Inter"/>
                  <a:ea typeface="Inter"/>
                  <a:cs typeface="Inter"/>
                  <a:sym typeface="Inter"/>
                </a:rPr>
                <a:t>people buying products through </a:t>
              </a:r>
              <a:r>
                <a:rPr b="1" lang="en-US" sz="3099">
                  <a:solidFill>
                    <a:srgbClr val="FFFFFF"/>
                  </a:solidFill>
                  <a:latin typeface="Inter"/>
                  <a:ea typeface="Inter"/>
                  <a:cs typeface="Inter"/>
                  <a:sym typeface="Inter"/>
                </a:rPr>
                <a:t>INFLUENCERS</a:t>
              </a:r>
              <a:endParaRPr/>
            </a:p>
          </p:txBody>
        </p:sp>
        <p:sp>
          <p:nvSpPr>
            <p:cNvPr id="182" name="Google Shape;182;p5"/>
            <p:cNvSpPr txBox="1"/>
            <p:nvPr/>
          </p:nvSpPr>
          <p:spPr>
            <a:xfrm>
              <a:off x="0" y="100118"/>
              <a:ext cx="2845265" cy="1040342"/>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5000">
                  <a:solidFill>
                    <a:srgbClr val="FFFFFF"/>
                  </a:solidFill>
                  <a:latin typeface="Inter"/>
                  <a:ea typeface="Inter"/>
                  <a:cs typeface="Inter"/>
                  <a:sym typeface="Inter"/>
                </a:rPr>
                <a:t>SAM</a:t>
              </a:r>
              <a:endParaRPr/>
            </a:p>
          </p:txBody>
        </p:sp>
      </p:grpSp>
      <p:grpSp>
        <p:nvGrpSpPr>
          <p:cNvPr id="183" name="Google Shape;183;p5"/>
          <p:cNvGrpSpPr/>
          <p:nvPr/>
        </p:nvGrpSpPr>
        <p:grpSpPr>
          <a:xfrm>
            <a:off x="8646138" y="7206833"/>
            <a:ext cx="8875595" cy="966153"/>
            <a:chOff x="0" y="-19050"/>
            <a:chExt cx="11834126" cy="1288203"/>
          </a:xfrm>
        </p:grpSpPr>
        <p:sp>
          <p:nvSpPr>
            <p:cNvPr id="184" name="Google Shape;184;p5"/>
            <p:cNvSpPr txBox="1"/>
            <p:nvPr/>
          </p:nvSpPr>
          <p:spPr>
            <a:xfrm>
              <a:off x="3552953" y="-19050"/>
              <a:ext cx="8281173" cy="1288203"/>
            </a:xfrm>
            <a:prstGeom prst="rect">
              <a:avLst/>
            </a:prstGeom>
            <a:noFill/>
            <a:ln>
              <a:noFill/>
            </a:ln>
          </p:spPr>
          <p:txBody>
            <a:bodyPr anchorCtr="0" anchor="t" bIns="0" lIns="0" spcFirstLastPara="1" rIns="0" wrap="square" tIns="0">
              <a:spAutoFit/>
            </a:bodyPr>
            <a:lstStyle/>
            <a:p>
              <a:pPr indent="0" lvl="0" marL="0" marR="0" rtl="0" algn="l">
                <a:lnSpc>
                  <a:spcPct val="125040"/>
                </a:lnSpc>
                <a:spcBef>
                  <a:spcPts val="0"/>
                </a:spcBef>
                <a:spcAft>
                  <a:spcPts val="0"/>
                </a:spcAft>
                <a:buNone/>
              </a:pPr>
              <a:r>
                <a:rPr lang="en-US" sz="3099">
                  <a:solidFill>
                    <a:srgbClr val="FFFFFF"/>
                  </a:solidFill>
                  <a:latin typeface="Inter"/>
                  <a:ea typeface="Inter"/>
                  <a:cs typeface="Inter"/>
                  <a:sym typeface="Inter"/>
                </a:rPr>
                <a:t>Target 1% share of Service available market</a:t>
              </a:r>
              <a:endParaRPr/>
            </a:p>
          </p:txBody>
        </p:sp>
        <p:sp>
          <p:nvSpPr>
            <p:cNvPr id="185" name="Google Shape;185;p5"/>
            <p:cNvSpPr txBox="1"/>
            <p:nvPr/>
          </p:nvSpPr>
          <p:spPr>
            <a:xfrm>
              <a:off x="0" y="100118"/>
              <a:ext cx="2845265" cy="1040342"/>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5000">
                  <a:solidFill>
                    <a:srgbClr val="FFFFFF"/>
                  </a:solidFill>
                  <a:latin typeface="Inter"/>
                  <a:ea typeface="Inter"/>
                  <a:cs typeface="Inter"/>
                  <a:sym typeface="Inter"/>
                </a:rPr>
                <a:t>S0M</a:t>
              </a:r>
              <a:endParaRPr/>
            </a:p>
          </p:txBody>
        </p:sp>
      </p:grpSp>
      <p:sp>
        <p:nvSpPr>
          <p:cNvPr id="186" name="Google Shape;186;p5"/>
          <p:cNvSpPr txBox="1"/>
          <p:nvPr/>
        </p:nvSpPr>
        <p:spPr>
          <a:xfrm>
            <a:off x="5791871" y="2143765"/>
            <a:ext cx="70097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W</a:t>
            </a:r>
            <a:r>
              <a:rPr b="0" i="0" lang="en-US" sz="1800" u="none" strike="noStrike">
                <a:solidFill>
                  <a:schemeClr val="lt1"/>
                </a:solidFill>
                <a:latin typeface="Arial"/>
                <a:ea typeface="Arial"/>
                <a:cs typeface="Arial"/>
                <a:sym typeface="Arial"/>
              </a:rPr>
              <a:t>asted globally with 53% of food waste coming from Asia</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190" name="Shape 190"/>
        <p:cNvGrpSpPr/>
        <p:nvPr/>
      </p:nvGrpSpPr>
      <p:grpSpPr>
        <a:xfrm>
          <a:off x="0" y="0"/>
          <a:ext cx="0" cy="0"/>
          <a:chOff x="0" y="0"/>
          <a:chExt cx="0" cy="0"/>
        </a:xfrm>
      </p:grpSpPr>
      <p:graphicFrame>
        <p:nvGraphicFramePr>
          <p:cNvPr id="191" name="Google Shape;191;p6"/>
          <p:cNvGraphicFramePr/>
          <p:nvPr/>
        </p:nvGraphicFramePr>
        <p:xfrm>
          <a:off x="2660331" y="5871831"/>
          <a:ext cx="3000000" cy="3000000"/>
        </p:xfrm>
        <a:graphic>
          <a:graphicData uri="http://schemas.openxmlformats.org/drawingml/2006/table">
            <a:tbl>
              <a:tblPr>
                <a:noFill/>
                <a:tableStyleId>{22DB6239-CA66-43D0-AE91-5CA8D430308C}</a:tableStyleId>
              </a:tblPr>
              <a:tblGrid>
                <a:gridCol w="4573175"/>
                <a:gridCol w="6512750"/>
              </a:tblGrid>
              <a:tr h="3022875">
                <a:tc>
                  <a:txBody>
                    <a:bodyPr/>
                    <a:lstStyle/>
                    <a:p>
                      <a:pPr indent="0" lvl="0" marL="0" marR="0" rtl="0" algn="l">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425025">
                <a:tc>
                  <a:txBody>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Lumitic SMART bin</a:t>
                      </a:r>
                      <a:endParaRPr sz="1800" u="none" cap="none" strike="noStrike"/>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100" u="none" cap="none" strike="noStrike">
                          <a:solidFill>
                            <a:srgbClr val="000000"/>
                          </a:solidFill>
                          <a:latin typeface="Arial"/>
                          <a:ea typeface="Arial"/>
                          <a:cs typeface="Arial"/>
                          <a:sym typeface="Arial"/>
                        </a:rPr>
                        <a:t>…: Winnow Solutions SMART bin</a:t>
                      </a:r>
                      <a:endParaRPr sz="1800" u="none" cap="none" strike="noStrike"/>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bl>
          </a:graphicData>
        </a:graphic>
      </p:graphicFrame>
      <p:pic>
        <p:nvPicPr>
          <p:cNvPr id="192" name="Google Shape;192;p6"/>
          <p:cNvPicPr preferRelativeResize="0"/>
          <p:nvPr/>
        </p:nvPicPr>
        <p:blipFill rotWithShape="1">
          <a:blip r:embed="rId3">
            <a:alphaModFix/>
          </a:blip>
          <a:srcRect b="0" l="0" r="0" t="0"/>
          <a:stretch/>
        </p:blipFill>
        <p:spPr>
          <a:xfrm>
            <a:off x="2724150" y="2826763"/>
            <a:ext cx="5405059" cy="5405059"/>
          </a:xfrm>
          <a:prstGeom prst="rect">
            <a:avLst/>
          </a:prstGeom>
          <a:noFill/>
          <a:ln>
            <a:noFill/>
          </a:ln>
        </p:spPr>
      </p:pic>
      <p:cxnSp>
        <p:nvCxnSpPr>
          <p:cNvPr id="193" name="Google Shape;193;p6"/>
          <p:cNvCxnSpPr/>
          <p:nvPr/>
        </p:nvCxnSpPr>
        <p:spPr>
          <a:xfrm rot="-5400000">
            <a:off x="4767799" y="1009650"/>
            <a:ext cx="821436" cy="0"/>
          </a:xfrm>
          <a:prstGeom prst="straightConnector1">
            <a:avLst/>
          </a:prstGeom>
          <a:noFill/>
          <a:ln cap="flat" cmpd="sng" w="38100">
            <a:solidFill>
              <a:srgbClr val="F27100"/>
            </a:solidFill>
            <a:prstDash val="solid"/>
            <a:round/>
            <a:headEnd len="sm" w="sm" type="none"/>
            <a:tailEnd len="sm" w="sm" type="none"/>
          </a:ln>
        </p:spPr>
      </p:cxnSp>
      <p:pic>
        <p:nvPicPr>
          <p:cNvPr id="194" name="Google Shape;194;p6"/>
          <p:cNvPicPr preferRelativeResize="0"/>
          <p:nvPr/>
        </p:nvPicPr>
        <p:blipFill rotWithShape="1">
          <a:blip r:embed="rId4">
            <a:alphaModFix/>
          </a:blip>
          <a:srcRect b="0" l="0" r="0" t="0"/>
          <a:stretch/>
        </p:blipFill>
        <p:spPr>
          <a:xfrm>
            <a:off x="4078226" y="1804311"/>
            <a:ext cx="543534" cy="543534"/>
          </a:xfrm>
          <a:prstGeom prst="rect">
            <a:avLst/>
          </a:prstGeom>
          <a:noFill/>
          <a:ln>
            <a:noFill/>
          </a:ln>
        </p:spPr>
      </p:pic>
      <p:sp>
        <p:nvSpPr>
          <p:cNvPr id="195" name="Google Shape;195;p6"/>
          <p:cNvSpPr txBox="1"/>
          <p:nvPr/>
        </p:nvSpPr>
        <p:spPr>
          <a:xfrm>
            <a:off x="1028700" y="579882"/>
            <a:ext cx="6099052" cy="85953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PRODUCT</a:t>
            </a:r>
            <a:endParaRPr/>
          </a:p>
        </p:txBody>
      </p:sp>
      <p:sp>
        <p:nvSpPr>
          <p:cNvPr id="196" name="Google Shape;196;p6"/>
          <p:cNvSpPr txBox="1"/>
          <p:nvPr/>
        </p:nvSpPr>
        <p:spPr>
          <a:xfrm>
            <a:off x="10781131" y="8858070"/>
            <a:ext cx="655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ATUP </a:t>
            </a:r>
            <a:r>
              <a:rPr b="0" i="0" lang="en-US" sz="1800" u="none" strike="noStrike">
                <a:solidFill>
                  <a:schemeClr val="lt1"/>
                </a:solidFill>
                <a:latin typeface="Arial"/>
                <a:ea typeface="Arial"/>
                <a:cs typeface="Arial"/>
                <a:sym typeface="Arial"/>
              </a:rPr>
              <a:t>SMART f</a:t>
            </a:r>
            <a:r>
              <a:rPr lang="en-US" sz="1800">
                <a:solidFill>
                  <a:schemeClr val="lt1"/>
                </a:solidFill>
                <a:latin typeface="Arial"/>
                <a:ea typeface="Arial"/>
                <a:cs typeface="Arial"/>
                <a:sym typeface="Arial"/>
              </a:rPr>
              <a:t>ood storage containers</a:t>
            </a:r>
            <a:endParaRPr b="0" sz="1800">
              <a:solidFill>
                <a:schemeClr val="lt1"/>
              </a:solidFill>
              <a:latin typeface="Calibri"/>
              <a:ea typeface="Calibri"/>
              <a:cs typeface="Calibri"/>
              <a:sym typeface="Calibri"/>
            </a:endParaRPr>
          </a:p>
        </p:txBody>
      </p:sp>
      <p:sp>
        <p:nvSpPr>
          <p:cNvPr id="197" name="Google Shape;197;p6"/>
          <p:cNvSpPr txBox="1"/>
          <p:nvPr/>
        </p:nvSpPr>
        <p:spPr>
          <a:xfrm>
            <a:off x="2971800" y="8953500"/>
            <a:ext cx="5715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chemeClr val="lt1"/>
                </a:solidFill>
                <a:latin typeface="Arial"/>
                <a:ea typeface="Arial"/>
                <a:cs typeface="Arial"/>
                <a:sym typeface="Arial"/>
              </a:rPr>
              <a:t> ATUP SMART bin</a:t>
            </a:r>
            <a:endParaRPr sz="1800">
              <a:solidFill>
                <a:schemeClr val="lt1"/>
              </a:solidFill>
              <a:latin typeface="Calibri"/>
              <a:ea typeface="Calibri"/>
              <a:cs typeface="Calibri"/>
              <a:sym typeface="Calibri"/>
            </a:endParaRPr>
          </a:p>
        </p:txBody>
      </p:sp>
      <p:pic>
        <p:nvPicPr>
          <p:cNvPr id="198" name="Google Shape;198;p6"/>
          <p:cNvPicPr preferRelativeResize="0"/>
          <p:nvPr/>
        </p:nvPicPr>
        <p:blipFill rotWithShape="1">
          <a:blip r:embed="rId5">
            <a:alphaModFix/>
          </a:blip>
          <a:srcRect b="0" l="0" r="0" t="0"/>
          <a:stretch/>
        </p:blipFill>
        <p:spPr>
          <a:xfrm>
            <a:off x="9906000" y="2744471"/>
            <a:ext cx="6181725" cy="55696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202" name="Shape 202"/>
        <p:cNvGrpSpPr/>
        <p:nvPr/>
      </p:nvGrpSpPr>
      <p:grpSpPr>
        <a:xfrm>
          <a:off x="0" y="0"/>
          <a:ext cx="0" cy="0"/>
          <a:chOff x="0" y="0"/>
          <a:chExt cx="0" cy="0"/>
        </a:xfrm>
      </p:grpSpPr>
      <p:cxnSp>
        <p:nvCxnSpPr>
          <p:cNvPr id="203" name="Google Shape;203;p7"/>
          <p:cNvCxnSpPr/>
          <p:nvPr/>
        </p:nvCxnSpPr>
        <p:spPr>
          <a:xfrm rot="-5400000">
            <a:off x="2912085" y="-1066219"/>
            <a:ext cx="43229" cy="4343400"/>
          </a:xfrm>
          <a:prstGeom prst="straightConnector1">
            <a:avLst/>
          </a:prstGeom>
          <a:noFill/>
          <a:ln cap="flat" cmpd="sng" w="38100">
            <a:solidFill>
              <a:srgbClr val="F27100"/>
            </a:solidFill>
            <a:prstDash val="solid"/>
            <a:round/>
            <a:headEnd len="sm" w="sm" type="none"/>
            <a:tailEnd len="sm" w="sm" type="none"/>
          </a:ln>
        </p:spPr>
      </p:cxnSp>
      <p:pic>
        <p:nvPicPr>
          <p:cNvPr id="204" name="Google Shape;204;p7"/>
          <p:cNvPicPr preferRelativeResize="0"/>
          <p:nvPr/>
        </p:nvPicPr>
        <p:blipFill rotWithShape="1">
          <a:blip r:embed="rId3">
            <a:alphaModFix/>
          </a:blip>
          <a:srcRect b="0" l="0" r="0" t="0"/>
          <a:stretch/>
        </p:blipFill>
        <p:spPr>
          <a:xfrm>
            <a:off x="4725997" y="1819835"/>
            <a:ext cx="600240" cy="600240"/>
          </a:xfrm>
          <a:prstGeom prst="rect">
            <a:avLst/>
          </a:prstGeom>
          <a:noFill/>
          <a:ln>
            <a:noFill/>
          </a:ln>
        </p:spPr>
      </p:pic>
      <p:sp>
        <p:nvSpPr>
          <p:cNvPr id="205" name="Google Shape;205;p7"/>
          <p:cNvSpPr txBox="1"/>
          <p:nvPr/>
        </p:nvSpPr>
        <p:spPr>
          <a:xfrm>
            <a:off x="975073" y="224330"/>
            <a:ext cx="6099052" cy="85953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PRODUCT</a:t>
            </a:r>
            <a:endParaRPr/>
          </a:p>
        </p:txBody>
      </p:sp>
      <p:pic>
        <p:nvPicPr>
          <p:cNvPr descr="Graphical user interface, application&#10;&#10;Description automatically generated" id="206" name="Google Shape;206;p7"/>
          <p:cNvPicPr preferRelativeResize="0"/>
          <p:nvPr/>
        </p:nvPicPr>
        <p:blipFill rotWithShape="1">
          <a:blip r:embed="rId4">
            <a:alphaModFix/>
          </a:blip>
          <a:srcRect b="0" l="0" r="0" t="0"/>
          <a:stretch/>
        </p:blipFill>
        <p:spPr>
          <a:xfrm>
            <a:off x="609600" y="4533900"/>
            <a:ext cx="7284457" cy="5575622"/>
          </a:xfrm>
          <a:prstGeom prst="rect">
            <a:avLst/>
          </a:prstGeom>
          <a:noFill/>
          <a:ln>
            <a:noFill/>
          </a:ln>
        </p:spPr>
      </p:pic>
      <p:pic>
        <p:nvPicPr>
          <p:cNvPr descr="Graphical user interface, application&#10;&#10;Description automatically generated" id="207" name="Google Shape;207;p7"/>
          <p:cNvPicPr preferRelativeResize="0"/>
          <p:nvPr/>
        </p:nvPicPr>
        <p:blipFill rotWithShape="1">
          <a:blip r:embed="rId5">
            <a:alphaModFix/>
          </a:blip>
          <a:srcRect b="0" l="0" r="0" t="0"/>
          <a:stretch/>
        </p:blipFill>
        <p:spPr>
          <a:xfrm>
            <a:off x="12649200" y="2263448"/>
            <a:ext cx="4351165" cy="7299652"/>
          </a:xfrm>
          <a:prstGeom prst="rect">
            <a:avLst/>
          </a:prstGeom>
          <a:noFill/>
          <a:ln>
            <a:noFill/>
          </a:ln>
        </p:spPr>
      </p:pic>
      <p:pic>
        <p:nvPicPr>
          <p:cNvPr descr="Graphical user interface&#10;&#10;Description automatically generated" id="208" name="Google Shape;208;p7"/>
          <p:cNvPicPr preferRelativeResize="0"/>
          <p:nvPr/>
        </p:nvPicPr>
        <p:blipFill rotWithShape="1">
          <a:blip r:embed="rId6">
            <a:alphaModFix/>
          </a:blip>
          <a:srcRect b="0" l="0" r="0" t="0"/>
          <a:stretch/>
        </p:blipFill>
        <p:spPr>
          <a:xfrm>
            <a:off x="4251829" y="1333500"/>
            <a:ext cx="7886700" cy="2895600"/>
          </a:xfrm>
          <a:prstGeom prst="rect">
            <a:avLst/>
          </a:prstGeom>
          <a:noFill/>
          <a:ln>
            <a:noFill/>
          </a:ln>
        </p:spPr>
      </p:pic>
      <p:pic>
        <p:nvPicPr>
          <p:cNvPr descr="Text, logo&#10;&#10;Description automatically generated" id="209" name="Google Shape;209;p7"/>
          <p:cNvPicPr preferRelativeResize="0"/>
          <p:nvPr/>
        </p:nvPicPr>
        <p:blipFill rotWithShape="1">
          <a:blip r:embed="rId7">
            <a:alphaModFix/>
          </a:blip>
          <a:srcRect b="0" l="0" r="0" t="0"/>
          <a:stretch/>
        </p:blipFill>
        <p:spPr>
          <a:xfrm>
            <a:off x="10591800" y="1117203"/>
            <a:ext cx="1109681" cy="773808"/>
          </a:xfrm>
          <a:prstGeom prst="rect">
            <a:avLst/>
          </a:prstGeom>
          <a:noFill/>
          <a:ln>
            <a:noFill/>
          </a:ln>
        </p:spPr>
      </p:pic>
      <p:pic>
        <p:nvPicPr>
          <p:cNvPr descr="Text, logo&#10;&#10;Description automatically generated" id="210" name="Google Shape;210;p7"/>
          <p:cNvPicPr preferRelativeResize="0"/>
          <p:nvPr/>
        </p:nvPicPr>
        <p:blipFill rotWithShape="1">
          <a:blip r:embed="rId7">
            <a:alphaModFix/>
          </a:blip>
          <a:srcRect b="0" l="0" r="0" t="0"/>
          <a:stretch/>
        </p:blipFill>
        <p:spPr>
          <a:xfrm>
            <a:off x="15316200" y="2552700"/>
            <a:ext cx="1109681" cy="773808"/>
          </a:xfrm>
          <a:prstGeom prst="rect">
            <a:avLst/>
          </a:prstGeom>
          <a:noFill/>
          <a:ln>
            <a:noFill/>
          </a:ln>
        </p:spPr>
      </p:pic>
      <p:pic>
        <p:nvPicPr>
          <p:cNvPr descr="Text, logo&#10;&#10;Description automatically generated" id="211" name="Google Shape;211;p7"/>
          <p:cNvPicPr preferRelativeResize="0"/>
          <p:nvPr/>
        </p:nvPicPr>
        <p:blipFill rotWithShape="1">
          <a:blip r:embed="rId8">
            <a:alphaModFix/>
          </a:blip>
          <a:srcRect b="0" l="0" r="0" t="0"/>
          <a:stretch/>
        </p:blipFill>
        <p:spPr>
          <a:xfrm>
            <a:off x="6629400" y="4838700"/>
            <a:ext cx="1101214" cy="767904"/>
          </a:xfrm>
          <a:prstGeom prst="rect">
            <a:avLst/>
          </a:prstGeom>
          <a:noFill/>
          <a:ln>
            <a:noFill/>
          </a:ln>
        </p:spPr>
      </p:pic>
      <p:pic>
        <p:nvPicPr>
          <p:cNvPr descr="Text, logo&#10;&#10;Description automatically generated" id="212" name="Google Shape;212;p7"/>
          <p:cNvPicPr preferRelativeResize="0"/>
          <p:nvPr/>
        </p:nvPicPr>
        <p:blipFill rotWithShape="1">
          <a:blip r:embed="rId9">
            <a:alphaModFix/>
          </a:blip>
          <a:srcRect b="0" l="0" r="0" t="0"/>
          <a:stretch/>
        </p:blipFill>
        <p:spPr>
          <a:xfrm>
            <a:off x="2396616" y="4838700"/>
            <a:ext cx="914399" cy="6376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cxnSp>
        <p:nvCxnSpPr>
          <p:cNvPr id="217" name="Google Shape;217;p8"/>
          <p:cNvCxnSpPr/>
          <p:nvPr/>
        </p:nvCxnSpPr>
        <p:spPr>
          <a:xfrm>
            <a:off x="1294420" y="3163259"/>
            <a:ext cx="3265220" cy="0"/>
          </a:xfrm>
          <a:prstGeom prst="straightConnector1">
            <a:avLst/>
          </a:prstGeom>
          <a:noFill/>
          <a:ln cap="flat" cmpd="sng" w="19050">
            <a:solidFill>
              <a:srgbClr val="F27100"/>
            </a:solidFill>
            <a:prstDash val="solid"/>
            <a:round/>
            <a:headEnd len="sm" w="sm" type="none"/>
            <a:tailEnd len="sm" w="sm" type="none"/>
          </a:ln>
        </p:spPr>
      </p:cxnSp>
      <p:grpSp>
        <p:nvGrpSpPr>
          <p:cNvPr id="218" name="Google Shape;218;p8"/>
          <p:cNvGrpSpPr/>
          <p:nvPr/>
        </p:nvGrpSpPr>
        <p:grpSpPr>
          <a:xfrm>
            <a:off x="9490920" y="1739636"/>
            <a:ext cx="8377253" cy="5005708"/>
            <a:chOff x="0" y="-47625"/>
            <a:chExt cx="11169671" cy="6674278"/>
          </a:xfrm>
        </p:grpSpPr>
        <p:sp>
          <p:nvSpPr>
            <p:cNvPr id="219" name="Google Shape;219;p8"/>
            <p:cNvSpPr txBox="1"/>
            <p:nvPr/>
          </p:nvSpPr>
          <p:spPr>
            <a:xfrm>
              <a:off x="892884" y="6180076"/>
              <a:ext cx="2055357" cy="44657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FFFFFF"/>
                  </a:solidFill>
                  <a:latin typeface="Inter"/>
                  <a:ea typeface="Inter"/>
                  <a:cs typeface="Inter"/>
                  <a:sym typeface="Inter"/>
                </a:rPr>
                <a:t>2021</a:t>
              </a:r>
              <a:endParaRPr/>
            </a:p>
          </p:txBody>
        </p:sp>
        <p:sp>
          <p:nvSpPr>
            <p:cNvPr id="220" name="Google Shape;220;p8"/>
            <p:cNvSpPr txBox="1"/>
            <p:nvPr/>
          </p:nvSpPr>
          <p:spPr>
            <a:xfrm>
              <a:off x="2948241" y="6180076"/>
              <a:ext cx="2055357" cy="44657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FFFFFF"/>
                  </a:solidFill>
                  <a:latin typeface="Inter"/>
                  <a:ea typeface="Inter"/>
                  <a:cs typeface="Inter"/>
                  <a:sym typeface="Inter"/>
                </a:rPr>
                <a:t>2022</a:t>
              </a:r>
              <a:endParaRPr/>
            </a:p>
          </p:txBody>
        </p:sp>
        <p:sp>
          <p:nvSpPr>
            <p:cNvPr id="221" name="Google Shape;221;p8"/>
            <p:cNvSpPr txBox="1"/>
            <p:nvPr/>
          </p:nvSpPr>
          <p:spPr>
            <a:xfrm>
              <a:off x="5003599" y="6180076"/>
              <a:ext cx="2055357" cy="44657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FFFFFF"/>
                  </a:solidFill>
                  <a:latin typeface="Inter"/>
                  <a:ea typeface="Inter"/>
                  <a:cs typeface="Inter"/>
                  <a:sym typeface="Inter"/>
                </a:rPr>
                <a:t>2023</a:t>
              </a:r>
              <a:endParaRPr/>
            </a:p>
          </p:txBody>
        </p:sp>
        <p:sp>
          <p:nvSpPr>
            <p:cNvPr id="222" name="Google Shape;222;p8"/>
            <p:cNvSpPr txBox="1"/>
            <p:nvPr/>
          </p:nvSpPr>
          <p:spPr>
            <a:xfrm>
              <a:off x="7058956" y="6180076"/>
              <a:ext cx="2055357" cy="44657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FFFFFF"/>
                  </a:solidFill>
                  <a:latin typeface="Inter"/>
                  <a:ea typeface="Inter"/>
                  <a:cs typeface="Inter"/>
                  <a:sym typeface="Inter"/>
                </a:rPr>
                <a:t>2024</a:t>
              </a:r>
              <a:endParaRPr/>
            </a:p>
          </p:txBody>
        </p:sp>
        <p:sp>
          <p:nvSpPr>
            <p:cNvPr id="223" name="Google Shape;223;p8"/>
            <p:cNvSpPr txBox="1"/>
            <p:nvPr/>
          </p:nvSpPr>
          <p:spPr>
            <a:xfrm>
              <a:off x="9114314" y="6180076"/>
              <a:ext cx="2055357" cy="44657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FFFFFF"/>
                  </a:solidFill>
                  <a:latin typeface="Inter"/>
                  <a:ea typeface="Inter"/>
                  <a:cs typeface="Inter"/>
                  <a:sym typeface="Inter"/>
                </a:rPr>
                <a:t>2025</a:t>
              </a:r>
              <a:endParaRPr/>
            </a:p>
          </p:txBody>
        </p:sp>
        <p:grpSp>
          <p:nvGrpSpPr>
            <p:cNvPr id="224" name="Google Shape;224;p8"/>
            <p:cNvGrpSpPr/>
            <p:nvPr/>
          </p:nvGrpSpPr>
          <p:grpSpPr>
            <a:xfrm>
              <a:off x="892884" y="195712"/>
              <a:ext cx="10276787" cy="5866418"/>
              <a:chOff x="0" y="-6350"/>
              <a:chExt cx="17339183" cy="9897928"/>
            </a:xfrm>
          </p:grpSpPr>
          <p:sp>
            <p:nvSpPr>
              <p:cNvPr id="225" name="Google Shape;225;p8"/>
              <p:cNvSpPr/>
              <p:nvPr/>
            </p:nvSpPr>
            <p:spPr>
              <a:xfrm>
                <a:off x="0" y="-6350"/>
                <a:ext cx="17339183" cy="12700"/>
              </a:xfrm>
              <a:custGeom>
                <a:rect b="b" l="l" r="r" t="t"/>
                <a:pathLst>
                  <a:path extrusionOk="0" h="12700" w="17339183">
                    <a:moveTo>
                      <a:pt x="0" y="0"/>
                    </a:moveTo>
                    <a:lnTo>
                      <a:pt x="17339183" y="0"/>
                    </a:lnTo>
                    <a:lnTo>
                      <a:pt x="17339183" y="12700"/>
                    </a:lnTo>
                    <a:lnTo>
                      <a:pt x="0" y="12700"/>
                    </a:lnTo>
                    <a:close/>
                  </a:path>
                </a:pathLst>
              </a:custGeom>
              <a:solidFill>
                <a:srgbClr val="FFFFFF"/>
              </a:solidFill>
              <a:ln>
                <a:noFill/>
              </a:ln>
            </p:spPr>
          </p:sp>
          <p:sp>
            <p:nvSpPr>
              <p:cNvPr id="226" name="Google Shape;226;p8"/>
              <p:cNvSpPr/>
              <p:nvPr/>
            </p:nvSpPr>
            <p:spPr>
              <a:xfrm>
                <a:off x="0" y="1641188"/>
                <a:ext cx="17339183" cy="12700"/>
              </a:xfrm>
              <a:custGeom>
                <a:rect b="b" l="l" r="r" t="t"/>
                <a:pathLst>
                  <a:path extrusionOk="0" h="12700" w="17339183">
                    <a:moveTo>
                      <a:pt x="0" y="0"/>
                    </a:moveTo>
                    <a:lnTo>
                      <a:pt x="17339183" y="0"/>
                    </a:lnTo>
                    <a:lnTo>
                      <a:pt x="17339183" y="12700"/>
                    </a:lnTo>
                    <a:lnTo>
                      <a:pt x="0" y="12700"/>
                    </a:lnTo>
                    <a:close/>
                  </a:path>
                </a:pathLst>
              </a:custGeom>
              <a:solidFill>
                <a:srgbClr val="FFFFFF"/>
              </a:solidFill>
              <a:ln>
                <a:noFill/>
              </a:ln>
            </p:spPr>
          </p:sp>
          <p:sp>
            <p:nvSpPr>
              <p:cNvPr id="227" name="Google Shape;227;p8"/>
              <p:cNvSpPr/>
              <p:nvPr/>
            </p:nvSpPr>
            <p:spPr>
              <a:xfrm>
                <a:off x="0" y="3288726"/>
                <a:ext cx="17339183" cy="12700"/>
              </a:xfrm>
              <a:custGeom>
                <a:rect b="b" l="l" r="r" t="t"/>
                <a:pathLst>
                  <a:path extrusionOk="0" h="12700" w="17339183">
                    <a:moveTo>
                      <a:pt x="0" y="0"/>
                    </a:moveTo>
                    <a:lnTo>
                      <a:pt x="17339183" y="0"/>
                    </a:lnTo>
                    <a:lnTo>
                      <a:pt x="17339183" y="12700"/>
                    </a:lnTo>
                    <a:lnTo>
                      <a:pt x="0" y="12700"/>
                    </a:lnTo>
                    <a:close/>
                  </a:path>
                </a:pathLst>
              </a:custGeom>
              <a:solidFill>
                <a:srgbClr val="FFFFFF"/>
              </a:solidFill>
              <a:ln>
                <a:noFill/>
              </a:ln>
            </p:spPr>
          </p:sp>
          <p:sp>
            <p:nvSpPr>
              <p:cNvPr id="228" name="Google Shape;228;p8"/>
              <p:cNvSpPr/>
              <p:nvPr/>
            </p:nvSpPr>
            <p:spPr>
              <a:xfrm>
                <a:off x="0" y="4936264"/>
                <a:ext cx="17339183" cy="12700"/>
              </a:xfrm>
              <a:custGeom>
                <a:rect b="b" l="l" r="r" t="t"/>
                <a:pathLst>
                  <a:path extrusionOk="0" h="12700" w="17339183">
                    <a:moveTo>
                      <a:pt x="0" y="0"/>
                    </a:moveTo>
                    <a:lnTo>
                      <a:pt x="17339183" y="0"/>
                    </a:lnTo>
                    <a:lnTo>
                      <a:pt x="17339183" y="12700"/>
                    </a:lnTo>
                    <a:lnTo>
                      <a:pt x="0" y="12700"/>
                    </a:lnTo>
                    <a:close/>
                  </a:path>
                </a:pathLst>
              </a:custGeom>
              <a:solidFill>
                <a:srgbClr val="FFFFFF"/>
              </a:solidFill>
              <a:ln>
                <a:noFill/>
              </a:ln>
            </p:spPr>
          </p:sp>
          <p:sp>
            <p:nvSpPr>
              <p:cNvPr id="229" name="Google Shape;229;p8"/>
              <p:cNvSpPr/>
              <p:nvPr/>
            </p:nvSpPr>
            <p:spPr>
              <a:xfrm>
                <a:off x="0" y="6583802"/>
                <a:ext cx="17339183" cy="12700"/>
              </a:xfrm>
              <a:custGeom>
                <a:rect b="b" l="l" r="r" t="t"/>
                <a:pathLst>
                  <a:path extrusionOk="0" h="12700" w="17339183">
                    <a:moveTo>
                      <a:pt x="0" y="0"/>
                    </a:moveTo>
                    <a:lnTo>
                      <a:pt x="17339183" y="0"/>
                    </a:lnTo>
                    <a:lnTo>
                      <a:pt x="17339183" y="12700"/>
                    </a:lnTo>
                    <a:lnTo>
                      <a:pt x="0" y="12700"/>
                    </a:lnTo>
                    <a:close/>
                  </a:path>
                </a:pathLst>
              </a:custGeom>
              <a:solidFill>
                <a:srgbClr val="FFFFFF"/>
              </a:solidFill>
              <a:ln>
                <a:noFill/>
              </a:ln>
            </p:spPr>
          </p:sp>
          <p:sp>
            <p:nvSpPr>
              <p:cNvPr id="230" name="Google Shape;230;p8"/>
              <p:cNvSpPr/>
              <p:nvPr/>
            </p:nvSpPr>
            <p:spPr>
              <a:xfrm>
                <a:off x="0" y="8231340"/>
                <a:ext cx="17339183" cy="12700"/>
              </a:xfrm>
              <a:custGeom>
                <a:rect b="b" l="l" r="r" t="t"/>
                <a:pathLst>
                  <a:path extrusionOk="0" h="12700" w="17339183">
                    <a:moveTo>
                      <a:pt x="0" y="0"/>
                    </a:moveTo>
                    <a:lnTo>
                      <a:pt x="17339183" y="0"/>
                    </a:lnTo>
                    <a:lnTo>
                      <a:pt x="17339183" y="12700"/>
                    </a:lnTo>
                    <a:lnTo>
                      <a:pt x="0" y="12700"/>
                    </a:lnTo>
                    <a:close/>
                  </a:path>
                </a:pathLst>
              </a:custGeom>
              <a:solidFill>
                <a:srgbClr val="FFFFFF"/>
              </a:solidFill>
              <a:ln>
                <a:noFill/>
              </a:ln>
            </p:spPr>
          </p:sp>
          <p:sp>
            <p:nvSpPr>
              <p:cNvPr id="231" name="Google Shape;231;p8"/>
              <p:cNvSpPr/>
              <p:nvPr/>
            </p:nvSpPr>
            <p:spPr>
              <a:xfrm>
                <a:off x="0" y="9878878"/>
                <a:ext cx="17339183" cy="12700"/>
              </a:xfrm>
              <a:custGeom>
                <a:rect b="b" l="l" r="r" t="t"/>
                <a:pathLst>
                  <a:path extrusionOk="0" h="12700" w="17339183">
                    <a:moveTo>
                      <a:pt x="0" y="0"/>
                    </a:moveTo>
                    <a:lnTo>
                      <a:pt x="17339183" y="0"/>
                    </a:lnTo>
                    <a:lnTo>
                      <a:pt x="17339183" y="12700"/>
                    </a:lnTo>
                    <a:lnTo>
                      <a:pt x="0" y="12700"/>
                    </a:lnTo>
                    <a:close/>
                  </a:path>
                </a:pathLst>
              </a:custGeom>
              <a:solidFill>
                <a:srgbClr val="FFFFFF"/>
              </a:solidFill>
              <a:ln>
                <a:noFill/>
              </a:ln>
            </p:spPr>
          </p:sp>
        </p:grpSp>
        <p:sp>
          <p:nvSpPr>
            <p:cNvPr id="232" name="Google Shape;232;p8"/>
            <p:cNvSpPr txBox="1"/>
            <p:nvPr/>
          </p:nvSpPr>
          <p:spPr>
            <a:xfrm>
              <a:off x="0" y="-47625"/>
              <a:ext cx="723550" cy="446577"/>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2000">
                  <a:solidFill>
                    <a:srgbClr val="FFFFFF"/>
                  </a:solidFill>
                  <a:latin typeface="Inter"/>
                  <a:ea typeface="Inter"/>
                  <a:cs typeface="Inter"/>
                  <a:sym typeface="Inter"/>
                </a:rPr>
                <a:t>250 </a:t>
              </a:r>
              <a:endParaRPr/>
            </a:p>
          </p:txBody>
        </p:sp>
        <p:sp>
          <p:nvSpPr>
            <p:cNvPr id="233" name="Google Shape;233;p8"/>
            <p:cNvSpPr txBox="1"/>
            <p:nvPr/>
          </p:nvSpPr>
          <p:spPr>
            <a:xfrm>
              <a:off x="0" y="928857"/>
              <a:ext cx="723550" cy="446577"/>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2000">
                  <a:solidFill>
                    <a:srgbClr val="FFFFFF"/>
                  </a:solidFill>
                  <a:latin typeface="Inter"/>
                  <a:ea typeface="Inter"/>
                  <a:cs typeface="Inter"/>
                  <a:sym typeface="Inter"/>
                </a:rPr>
                <a:t>200 </a:t>
              </a:r>
              <a:endParaRPr/>
            </a:p>
          </p:txBody>
        </p:sp>
        <p:sp>
          <p:nvSpPr>
            <p:cNvPr id="234" name="Google Shape;234;p8"/>
            <p:cNvSpPr txBox="1"/>
            <p:nvPr/>
          </p:nvSpPr>
          <p:spPr>
            <a:xfrm>
              <a:off x="0" y="1905339"/>
              <a:ext cx="723550" cy="446577"/>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2000">
                  <a:solidFill>
                    <a:srgbClr val="FFFFFF"/>
                  </a:solidFill>
                  <a:latin typeface="Inter"/>
                  <a:ea typeface="Inter"/>
                  <a:cs typeface="Inter"/>
                  <a:sym typeface="Inter"/>
                </a:rPr>
                <a:t>150 </a:t>
              </a:r>
              <a:endParaRPr/>
            </a:p>
          </p:txBody>
        </p:sp>
        <p:sp>
          <p:nvSpPr>
            <p:cNvPr id="235" name="Google Shape;235;p8"/>
            <p:cNvSpPr txBox="1"/>
            <p:nvPr/>
          </p:nvSpPr>
          <p:spPr>
            <a:xfrm>
              <a:off x="0" y="2881821"/>
              <a:ext cx="723550" cy="446577"/>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2000">
                  <a:solidFill>
                    <a:srgbClr val="FFFFFF"/>
                  </a:solidFill>
                  <a:latin typeface="Inter"/>
                  <a:ea typeface="Inter"/>
                  <a:cs typeface="Inter"/>
                  <a:sym typeface="Inter"/>
                </a:rPr>
                <a:t>100 </a:t>
              </a:r>
              <a:endParaRPr/>
            </a:p>
          </p:txBody>
        </p:sp>
        <p:sp>
          <p:nvSpPr>
            <p:cNvPr id="236" name="Google Shape;236;p8"/>
            <p:cNvSpPr txBox="1"/>
            <p:nvPr/>
          </p:nvSpPr>
          <p:spPr>
            <a:xfrm>
              <a:off x="0" y="3858303"/>
              <a:ext cx="723550" cy="446577"/>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2000">
                  <a:solidFill>
                    <a:srgbClr val="FFFFFF"/>
                  </a:solidFill>
                  <a:latin typeface="Inter"/>
                  <a:ea typeface="Inter"/>
                  <a:cs typeface="Inter"/>
                  <a:sym typeface="Inter"/>
                </a:rPr>
                <a:t>50 </a:t>
              </a:r>
              <a:endParaRPr/>
            </a:p>
          </p:txBody>
        </p:sp>
        <p:sp>
          <p:nvSpPr>
            <p:cNvPr id="237" name="Google Shape;237;p8"/>
            <p:cNvSpPr txBox="1"/>
            <p:nvPr/>
          </p:nvSpPr>
          <p:spPr>
            <a:xfrm>
              <a:off x="0" y="4834784"/>
              <a:ext cx="723550" cy="446577"/>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2000">
                  <a:solidFill>
                    <a:srgbClr val="FFFFFF"/>
                  </a:solidFill>
                  <a:latin typeface="Inter"/>
                  <a:ea typeface="Inter"/>
                  <a:cs typeface="Inter"/>
                  <a:sym typeface="Inter"/>
                </a:rPr>
                <a:t>0 </a:t>
              </a:r>
              <a:endParaRPr/>
            </a:p>
          </p:txBody>
        </p:sp>
        <p:sp>
          <p:nvSpPr>
            <p:cNvPr id="238" name="Google Shape;238;p8"/>
            <p:cNvSpPr txBox="1"/>
            <p:nvPr/>
          </p:nvSpPr>
          <p:spPr>
            <a:xfrm>
              <a:off x="0" y="5811266"/>
              <a:ext cx="723550" cy="446577"/>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2000">
                  <a:solidFill>
                    <a:srgbClr val="FFFFFF"/>
                  </a:solidFill>
                  <a:latin typeface="Inter"/>
                  <a:ea typeface="Inter"/>
                  <a:cs typeface="Inter"/>
                  <a:sym typeface="Inter"/>
                </a:rPr>
                <a:t>-50 </a:t>
              </a:r>
              <a:endParaRPr/>
            </a:p>
          </p:txBody>
        </p:sp>
        <p:grpSp>
          <p:nvGrpSpPr>
            <p:cNvPr id="239" name="Google Shape;239;p8"/>
            <p:cNvGrpSpPr/>
            <p:nvPr/>
          </p:nvGrpSpPr>
          <p:grpSpPr>
            <a:xfrm>
              <a:off x="1882927" y="259656"/>
              <a:ext cx="8296701" cy="5523705"/>
              <a:chOff x="1670418" y="101537"/>
              <a:chExt cx="13998346" cy="9319696"/>
            </a:xfrm>
          </p:grpSpPr>
          <p:sp>
            <p:nvSpPr>
              <p:cNvPr id="240" name="Google Shape;240;p8"/>
              <p:cNvSpPr/>
              <p:nvPr/>
            </p:nvSpPr>
            <p:spPr>
              <a:xfrm>
                <a:off x="1670418" y="7449558"/>
                <a:ext cx="3544721" cy="1933705"/>
              </a:xfrm>
              <a:custGeom>
                <a:rect b="b" l="l" r="r" t="t"/>
                <a:pathLst>
                  <a:path extrusionOk="0" h="1933705" w="3544721">
                    <a:moveTo>
                      <a:pt x="127000" y="63216"/>
                    </a:moveTo>
                    <a:cubicBezTo>
                      <a:pt x="126844" y="28257"/>
                      <a:pt x="98460" y="0"/>
                      <a:pt x="63500" y="0"/>
                    </a:cubicBezTo>
                    <a:cubicBezTo>
                      <a:pt x="28541" y="0"/>
                      <a:pt x="157" y="28257"/>
                      <a:pt x="0" y="63216"/>
                    </a:cubicBezTo>
                    <a:cubicBezTo>
                      <a:pt x="157" y="98175"/>
                      <a:pt x="28541" y="126432"/>
                      <a:pt x="63500" y="126432"/>
                    </a:cubicBezTo>
                    <a:cubicBezTo>
                      <a:pt x="98460" y="126432"/>
                      <a:pt x="126844" y="98175"/>
                      <a:pt x="127000" y="63216"/>
                    </a:cubicBezTo>
                    <a:close/>
                    <a:moveTo>
                      <a:pt x="76885" y="37969"/>
                    </a:moveTo>
                    <a:lnTo>
                      <a:pt x="50116" y="88462"/>
                    </a:lnTo>
                    <a:lnTo>
                      <a:pt x="3517953" y="1933705"/>
                    </a:lnTo>
                    <a:lnTo>
                      <a:pt x="3544722" y="1883212"/>
                    </a:lnTo>
                    <a:close/>
                  </a:path>
                </a:pathLst>
              </a:custGeom>
              <a:solidFill>
                <a:srgbClr val="FF9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5138255" y="6830564"/>
                <a:ext cx="3548026" cy="2590669"/>
              </a:xfrm>
              <a:custGeom>
                <a:rect b="b" l="l" r="r" t="t"/>
                <a:pathLst>
                  <a:path extrusionOk="0" h="2590669" w="3548026">
                    <a:moveTo>
                      <a:pt x="127000" y="2527452"/>
                    </a:moveTo>
                    <a:cubicBezTo>
                      <a:pt x="126844" y="2492493"/>
                      <a:pt x="98459" y="2464236"/>
                      <a:pt x="63500" y="2464236"/>
                    </a:cubicBezTo>
                    <a:cubicBezTo>
                      <a:pt x="28540" y="2464236"/>
                      <a:pt x="156" y="2492493"/>
                      <a:pt x="0" y="2527452"/>
                    </a:cubicBezTo>
                    <a:cubicBezTo>
                      <a:pt x="156" y="2562412"/>
                      <a:pt x="28540" y="2590669"/>
                      <a:pt x="63500" y="2590669"/>
                    </a:cubicBezTo>
                    <a:cubicBezTo>
                      <a:pt x="98459" y="2590669"/>
                      <a:pt x="126844" y="2562412"/>
                      <a:pt x="127000" y="2527452"/>
                    </a:cubicBezTo>
                    <a:close/>
                    <a:moveTo>
                      <a:pt x="46811" y="2504257"/>
                    </a:moveTo>
                    <a:lnTo>
                      <a:pt x="80189" y="2550647"/>
                    </a:lnTo>
                    <a:lnTo>
                      <a:pt x="3548026" y="46389"/>
                    </a:lnTo>
                    <a:lnTo>
                      <a:pt x="3514648" y="0"/>
                    </a:lnTo>
                    <a:close/>
                  </a:path>
                </a:pathLst>
              </a:custGeom>
              <a:solidFill>
                <a:srgbClr val="FF9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8606092" y="3045091"/>
                <a:ext cx="3552382" cy="3871884"/>
              </a:xfrm>
              <a:custGeom>
                <a:rect b="b" l="l" r="r" t="t"/>
                <a:pathLst>
                  <a:path extrusionOk="0" h="3871884" w="3552382">
                    <a:moveTo>
                      <a:pt x="127000" y="3808667"/>
                    </a:moveTo>
                    <a:cubicBezTo>
                      <a:pt x="126843" y="3773708"/>
                      <a:pt x="98460" y="3745451"/>
                      <a:pt x="63500" y="3745451"/>
                    </a:cubicBezTo>
                    <a:cubicBezTo>
                      <a:pt x="28540" y="3745451"/>
                      <a:pt x="156" y="3773708"/>
                      <a:pt x="0" y="3808667"/>
                    </a:cubicBezTo>
                    <a:cubicBezTo>
                      <a:pt x="156" y="3843627"/>
                      <a:pt x="28540" y="3871884"/>
                      <a:pt x="63500" y="3871884"/>
                    </a:cubicBezTo>
                    <a:cubicBezTo>
                      <a:pt x="98460" y="3871884"/>
                      <a:pt x="126843" y="3843627"/>
                      <a:pt x="127000" y="3808667"/>
                    </a:cubicBezTo>
                    <a:close/>
                    <a:moveTo>
                      <a:pt x="42455" y="3789338"/>
                    </a:moveTo>
                    <a:lnTo>
                      <a:pt x="84545" y="3827997"/>
                    </a:lnTo>
                    <a:lnTo>
                      <a:pt x="3552381" y="38660"/>
                    </a:lnTo>
                    <a:lnTo>
                      <a:pt x="3510292" y="0"/>
                    </a:lnTo>
                    <a:close/>
                  </a:path>
                </a:pathLst>
              </a:custGeom>
              <a:solidFill>
                <a:srgbClr val="FF9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12073928" y="101537"/>
                <a:ext cx="3594836" cy="3026100"/>
              </a:xfrm>
              <a:custGeom>
                <a:rect b="b" l="l" r="r" t="t"/>
                <a:pathLst>
                  <a:path extrusionOk="0" h="3026100" w="3594836">
                    <a:moveTo>
                      <a:pt x="127000" y="2962884"/>
                    </a:moveTo>
                    <a:cubicBezTo>
                      <a:pt x="126844" y="2927925"/>
                      <a:pt x="98460" y="2899667"/>
                      <a:pt x="63500" y="2899667"/>
                    </a:cubicBezTo>
                    <a:cubicBezTo>
                      <a:pt x="28540" y="2899667"/>
                      <a:pt x="157" y="2927925"/>
                      <a:pt x="0" y="2962884"/>
                    </a:cubicBezTo>
                    <a:cubicBezTo>
                      <a:pt x="157" y="2997843"/>
                      <a:pt x="28540" y="3026101"/>
                      <a:pt x="63500" y="3026101"/>
                    </a:cubicBezTo>
                    <a:cubicBezTo>
                      <a:pt x="98460" y="3026101"/>
                      <a:pt x="126844" y="2997843"/>
                      <a:pt x="127000" y="2962884"/>
                    </a:cubicBezTo>
                    <a:close/>
                    <a:moveTo>
                      <a:pt x="45210" y="2940929"/>
                    </a:moveTo>
                    <a:lnTo>
                      <a:pt x="81790" y="2984838"/>
                    </a:lnTo>
                    <a:lnTo>
                      <a:pt x="3549627" y="85171"/>
                    </a:lnTo>
                    <a:lnTo>
                      <a:pt x="3513046" y="41262"/>
                    </a:lnTo>
                    <a:close/>
                    <a:moveTo>
                      <a:pt x="3594837" y="63217"/>
                    </a:moveTo>
                    <a:cubicBezTo>
                      <a:pt x="3594680" y="28258"/>
                      <a:pt x="3566296" y="0"/>
                      <a:pt x="3531337" y="0"/>
                    </a:cubicBezTo>
                    <a:cubicBezTo>
                      <a:pt x="3496377" y="0"/>
                      <a:pt x="3467993" y="28258"/>
                      <a:pt x="3467837" y="63217"/>
                    </a:cubicBezTo>
                    <a:cubicBezTo>
                      <a:pt x="3467993" y="98176"/>
                      <a:pt x="3496377" y="126433"/>
                      <a:pt x="3531337" y="126433"/>
                    </a:cubicBezTo>
                    <a:cubicBezTo>
                      <a:pt x="3566296" y="126433"/>
                      <a:pt x="3594680" y="98176"/>
                      <a:pt x="3594837" y="63217"/>
                    </a:cubicBezTo>
                    <a:close/>
                  </a:path>
                </a:pathLst>
              </a:custGeom>
              <a:solidFill>
                <a:srgbClr val="FF9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4" name="Google Shape;244;p8"/>
          <p:cNvSpPr txBox="1"/>
          <p:nvPr/>
        </p:nvSpPr>
        <p:spPr>
          <a:xfrm>
            <a:off x="1284895" y="1084707"/>
            <a:ext cx="5637025" cy="173583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BUSINESS MODEL</a:t>
            </a:r>
            <a:endParaRPr/>
          </a:p>
        </p:txBody>
      </p:sp>
      <p:sp>
        <p:nvSpPr>
          <p:cNvPr id="245" name="Google Shape;245;p8"/>
          <p:cNvSpPr txBox="1"/>
          <p:nvPr/>
        </p:nvSpPr>
        <p:spPr>
          <a:xfrm>
            <a:off x="1284895" y="3497587"/>
            <a:ext cx="6595586" cy="381762"/>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2400">
                <a:solidFill>
                  <a:srgbClr val="FFFFFF"/>
                </a:solidFill>
                <a:latin typeface="Inter"/>
                <a:ea typeface="Inter"/>
                <a:cs typeface="Inter"/>
                <a:sym typeface="Inter"/>
              </a:rPr>
              <a:t>Equal profit sharing with influencers</a:t>
            </a:r>
            <a:endParaRPr/>
          </a:p>
        </p:txBody>
      </p:sp>
      <p:sp>
        <p:nvSpPr>
          <p:cNvPr id="246" name="Google Shape;246;p8"/>
          <p:cNvSpPr txBox="1"/>
          <p:nvPr/>
        </p:nvSpPr>
        <p:spPr>
          <a:xfrm>
            <a:off x="1028700" y="7115052"/>
            <a:ext cx="3323672" cy="592836"/>
          </a:xfrm>
          <a:prstGeom prst="rect">
            <a:avLst/>
          </a:prstGeom>
          <a:noFill/>
          <a:ln>
            <a:noFill/>
          </a:ln>
        </p:spPr>
        <p:txBody>
          <a:bodyPr anchorCtr="0" anchor="t" bIns="0" lIns="0" spcFirstLastPara="1" rIns="0" wrap="square" tIns="0">
            <a:spAutoFit/>
          </a:bodyPr>
          <a:lstStyle/>
          <a:p>
            <a:pPr indent="0" lvl="0" marL="0" marR="0" rtl="0" algn="ctr">
              <a:lnSpc>
                <a:spcPct val="123064"/>
              </a:lnSpc>
              <a:spcBef>
                <a:spcPts val="0"/>
              </a:spcBef>
              <a:spcAft>
                <a:spcPts val="0"/>
              </a:spcAft>
              <a:buNone/>
            </a:pPr>
            <a:r>
              <a:rPr lang="en-US" sz="1899">
                <a:solidFill>
                  <a:srgbClr val="FFFFFF"/>
                </a:solidFill>
                <a:latin typeface="Inter"/>
                <a:ea typeface="Inter"/>
                <a:cs typeface="Inter"/>
                <a:sym typeface="Inter"/>
              </a:rPr>
              <a:t>Target .1% SAM for initial years</a:t>
            </a:r>
            <a:endParaRPr/>
          </a:p>
        </p:txBody>
      </p:sp>
      <p:sp>
        <p:nvSpPr>
          <p:cNvPr id="247" name="Google Shape;247;p8"/>
          <p:cNvSpPr txBox="1"/>
          <p:nvPr/>
        </p:nvSpPr>
        <p:spPr>
          <a:xfrm>
            <a:off x="1284895" y="5362649"/>
            <a:ext cx="3626539" cy="944880"/>
          </a:xfrm>
          <a:prstGeom prst="rect">
            <a:avLst/>
          </a:prstGeom>
          <a:noFill/>
          <a:ln>
            <a:noFill/>
          </a:ln>
        </p:spPr>
        <p:txBody>
          <a:bodyPr anchorCtr="0" anchor="t" bIns="0" lIns="0" spcFirstLastPara="1" rIns="0" wrap="square" tIns="0">
            <a:spAutoFit/>
          </a:bodyPr>
          <a:lstStyle/>
          <a:p>
            <a:pPr indent="0" lvl="0" marL="0" marR="0" rtl="0" algn="l">
              <a:lnSpc>
                <a:spcPct val="125983"/>
              </a:lnSpc>
              <a:spcBef>
                <a:spcPts val="0"/>
              </a:spcBef>
              <a:spcAft>
                <a:spcPts val="0"/>
              </a:spcAft>
              <a:buNone/>
            </a:pPr>
            <a:r>
              <a:rPr b="1" lang="en-US" sz="6000">
                <a:solidFill>
                  <a:srgbClr val="FFFFFF"/>
                </a:solidFill>
                <a:latin typeface="Inter"/>
                <a:ea typeface="Inter"/>
                <a:cs typeface="Inter"/>
                <a:sym typeface="Inter"/>
              </a:rPr>
              <a:t>₹30Cr</a:t>
            </a:r>
            <a:endParaRPr/>
          </a:p>
        </p:txBody>
      </p:sp>
      <p:sp>
        <p:nvSpPr>
          <p:cNvPr id="248" name="Google Shape;248;p8"/>
          <p:cNvSpPr txBox="1"/>
          <p:nvPr/>
        </p:nvSpPr>
        <p:spPr>
          <a:xfrm>
            <a:off x="5261266" y="7115052"/>
            <a:ext cx="3323672" cy="592836"/>
          </a:xfrm>
          <a:prstGeom prst="rect">
            <a:avLst/>
          </a:prstGeom>
          <a:noFill/>
          <a:ln>
            <a:noFill/>
          </a:ln>
        </p:spPr>
        <p:txBody>
          <a:bodyPr anchorCtr="0" anchor="t" bIns="0" lIns="0" spcFirstLastPara="1" rIns="0" wrap="square" tIns="0">
            <a:spAutoFit/>
          </a:bodyPr>
          <a:lstStyle/>
          <a:p>
            <a:pPr indent="0" lvl="0" marL="0" marR="0" rtl="0" algn="ctr">
              <a:lnSpc>
                <a:spcPct val="123064"/>
              </a:lnSpc>
              <a:spcBef>
                <a:spcPts val="0"/>
              </a:spcBef>
              <a:spcAft>
                <a:spcPts val="0"/>
              </a:spcAft>
              <a:buNone/>
            </a:pPr>
            <a:r>
              <a:rPr lang="en-US" sz="1899">
                <a:solidFill>
                  <a:srgbClr val="FFFFFF"/>
                </a:solidFill>
                <a:latin typeface="Inter"/>
                <a:ea typeface="Inter"/>
                <a:cs typeface="Inter"/>
                <a:sym typeface="Inter"/>
              </a:rPr>
              <a:t>Avg selling price per merchandise</a:t>
            </a:r>
            <a:endParaRPr/>
          </a:p>
        </p:txBody>
      </p:sp>
      <p:sp>
        <p:nvSpPr>
          <p:cNvPr id="249" name="Google Shape;249;p8"/>
          <p:cNvSpPr txBox="1"/>
          <p:nvPr/>
        </p:nvSpPr>
        <p:spPr>
          <a:xfrm>
            <a:off x="5517461" y="5362649"/>
            <a:ext cx="3067477" cy="944880"/>
          </a:xfrm>
          <a:prstGeom prst="rect">
            <a:avLst/>
          </a:prstGeom>
          <a:noFill/>
          <a:ln>
            <a:noFill/>
          </a:ln>
        </p:spPr>
        <p:txBody>
          <a:bodyPr anchorCtr="0" anchor="t" bIns="0" lIns="0" spcFirstLastPara="1" rIns="0" wrap="square" tIns="0">
            <a:spAutoFit/>
          </a:bodyPr>
          <a:lstStyle/>
          <a:p>
            <a:pPr indent="0" lvl="0" marL="0" marR="0" rtl="0" algn="l">
              <a:lnSpc>
                <a:spcPct val="125983"/>
              </a:lnSpc>
              <a:spcBef>
                <a:spcPts val="0"/>
              </a:spcBef>
              <a:spcAft>
                <a:spcPts val="0"/>
              </a:spcAft>
              <a:buNone/>
            </a:pPr>
            <a:r>
              <a:rPr b="1" lang="en-US" sz="6000">
                <a:solidFill>
                  <a:srgbClr val="FFFFFF"/>
                </a:solidFill>
                <a:latin typeface="Inter"/>
                <a:ea typeface="Inter"/>
                <a:cs typeface="Inter"/>
                <a:sym typeface="Inter"/>
              </a:rPr>
              <a:t>₹1000</a:t>
            </a:r>
            <a:endParaRPr/>
          </a:p>
        </p:txBody>
      </p:sp>
      <p:sp>
        <p:nvSpPr>
          <p:cNvPr id="250" name="Google Shape;250;p8"/>
          <p:cNvSpPr txBox="1"/>
          <p:nvPr/>
        </p:nvSpPr>
        <p:spPr>
          <a:xfrm>
            <a:off x="14236782" y="1200635"/>
            <a:ext cx="3631392" cy="274676"/>
          </a:xfrm>
          <a:prstGeom prst="rect">
            <a:avLst/>
          </a:prstGeom>
          <a:noFill/>
          <a:ln>
            <a:noFill/>
          </a:ln>
        </p:spPr>
        <p:txBody>
          <a:bodyPr anchorCtr="0" anchor="t" bIns="0" lIns="0" spcFirstLastPara="1" rIns="0" wrap="square" tIns="0">
            <a:spAutoFit/>
          </a:bodyPr>
          <a:lstStyle/>
          <a:p>
            <a:pPr indent="0" lvl="0" marL="0" marR="0" rtl="0" algn="l">
              <a:lnSpc>
                <a:spcPct val="151073"/>
              </a:lnSpc>
              <a:spcBef>
                <a:spcPts val="0"/>
              </a:spcBef>
              <a:spcAft>
                <a:spcPts val="0"/>
              </a:spcAft>
              <a:buNone/>
            </a:pPr>
            <a:r>
              <a:rPr lang="en-US" sz="1490">
                <a:solidFill>
                  <a:srgbClr val="929292"/>
                </a:solidFill>
                <a:latin typeface="Inter"/>
                <a:ea typeface="Inter"/>
                <a:cs typeface="Inter"/>
                <a:sym typeface="Inter"/>
              </a:rPr>
              <a:t>* in Lakh Rupees</a:t>
            </a:r>
            <a:endParaRPr/>
          </a:p>
        </p:txBody>
      </p:sp>
      <p:pic>
        <p:nvPicPr>
          <p:cNvPr id="251" name="Google Shape;251;p8"/>
          <p:cNvPicPr preferRelativeResize="0"/>
          <p:nvPr/>
        </p:nvPicPr>
        <p:blipFill>
          <a:blip r:embed="rId4">
            <a:alphaModFix/>
          </a:blip>
          <a:stretch>
            <a:fillRect/>
          </a:stretch>
        </p:blipFill>
        <p:spPr>
          <a:xfrm>
            <a:off x="0" y="30875"/>
            <a:ext cx="18288000" cy="10287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90F"/>
        </a:solidFill>
      </p:bgPr>
    </p:bg>
    <p:spTree>
      <p:nvGrpSpPr>
        <p:cNvPr id="255" name="Shape 255"/>
        <p:cNvGrpSpPr/>
        <p:nvPr/>
      </p:nvGrpSpPr>
      <p:grpSpPr>
        <a:xfrm>
          <a:off x="0" y="0"/>
          <a:ext cx="0" cy="0"/>
          <a:chOff x="0" y="0"/>
          <a:chExt cx="0" cy="0"/>
        </a:xfrm>
      </p:grpSpPr>
      <p:pic>
        <p:nvPicPr>
          <p:cNvPr id="256" name="Google Shape;256;p9"/>
          <p:cNvPicPr preferRelativeResize="0"/>
          <p:nvPr/>
        </p:nvPicPr>
        <p:blipFill rotWithShape="1">
          <a:blip r:embed="rId3">
            <a:alphaModFix/>
          </a:blip>
          <a:srcRect b="262" l="0" r="0" t="261"/>
          <a:stretch/>
        </p:blipFill>
        <p:spPr>
          <a:xfrm>
            <a:off x="0" y="0"/>
            <a:ext cx="12886435" cy="10287000"/>
          </a:xfrm>
          <a:prstGeom prst="rect">
            <a:avLst/>
          </a:prstGeom>
          <a:noFill/>
          <a:ln>
            <a:noFill/>
          </a:ln>
        </p:spPr>
      </p:pic>
      <p:cxnSp>
        <p:nvCxnSpPr>
          <p:cNvPr id="257" name="Google Shape;257;p9"/>
          <p:cNvCxnSpPr/>
          <p:nvPr/>
        </p:nvCxnSpPr>
        <p:spPr>
          <a:xfrm rot="10800000">
            <a:off x="1167433" y="2194668"/>
            <a:ext cx="938074" cy="0"/>
          </a:xfrm>
          <a:prstGeom prst="straightConnector1">
            <a:avLst/>
          </a:prstGeom>
          <a:noFill/>
          <a:ln cap="flat" cmpd="sng" w="28575">
            <a:solidFill>
              <a:srgbClr val="F27100"/>
            </a:solidFill>
            <a:prstDash val="solid"/>
            <a:round/>
            <a:headEnd len="sm" w="sm" type="none"/>
            <a:tailEnd len="sm" w="sm" type="none"/>
          </a:ln>
        </p:spPr>
      </p:cxnSp>
      <p:pic>
        <p:nvPicPr>
          <p:cNvPr id="258" name="Google Shape;258;p9"/>
          <p:cNvPicPr preferRelativeResize="0"/>
          <p:nvPr/>
        </p:nvPicPr>
        <p:blipFill rotWithShape="1">
          <a:blip r:embed="rId4">
            <a:alphaModFix/>
          </a:blip>
          <a:srcRect b="7" l="0" r="0" t="8"/>
          <a:stretch/>
        </p:blipFill>
        <p:spPr>
          <a:xfrm>
            <a:off x="12886435" y="0"/>
            <a:ext cx="5401565" cy="10287000"/>
          </a:xfrm>
          <a:prstGeom prst="rect">
            <a:avLst/>
          </a:prstGeom>
          <a:noFill/>
          <a:ln>
            <a:noFill/>
          </a:ln>
        </p:spPr>
      </p:pic>
      <p:sp>
        <p:nvSpPr>
          <p:cNvPr id="259" name="Google Shape;259;p9"/>
          <p:cNvSpPr txBox="1"/>
          <p:nvPr/>
        </p:nvSpPr>
        <p:spPr>
          <a:xfrm>
            <a:off x="1167433" y="990600"/>
            <a:ext cx="8234586" cy="859536"/>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None/>
            </a:pPr>
            <a:r>
              <a:rPr lang="en-US" sz="5400">
                <a:solidFill>
                  <a:srgbClr val="FFFFFF"/>
                </a:solidFill>
                <a:latin typeface="Arial"/>
                <a:ea typeface="Arial"/>
                <a:cs typeface="Arial"/>
                <a:sym typeface="Arial"/>
              </a:rPr>
              <a:t>MARKET ADOPTION</a:t>
            </a:r>
            <a:endParaRPr/>
          </a:p>
        </p:txBody>
      </p:sp>
      <p:sp>
        <p:nvSpPr>
          <p:cNvPr id="260" name="Google Shape;260;p9"/>
          <p:cNvSpPr txBox="1"/>
          <p:nvPr/>
        </p:nvSpPr>
        <p:spPr>
          <a:xfrm>
            <a:off x="1028700" y="3162445"/>
            <a:ext cx="7689988" cy="3962110"/>
          </a:xfrm>
          <a:prstGeom prst="rect">
            <a:avLst/>
          </a:prstGeom>
          <a:noFill/>
          <a:ln>
            <a:noFill/>
          </a:ln>
        </p:spPr>
        <p:txBody>
          <a:bodyPr anchorCtr="0" anchor="t" bIns="0" lIns="0" spcFirstLastPara="1" rIns="0" wrap="square" tIns="0">
            <a:spAutoFit/>
          </a:bodyPr>
          <a:lstStyle/>
          <a:p>
            <a:pPr indent="0" lvl="0" marL="0" marR="0" rtl="0" algn="l">
              <a:lnSpc>
                <a:spcPct val="263100"/>
              </a:lnSpc>
              <a:spcBef>
                <a:spcPts val="0"/>
              </a:spcBef>
              <a:spcAft>
                <a:spcPts val="0"/>
              </a:spcAft>
              <a:buNone/>
            </a:pPr>
            <a:r>
              <a:rPr lang="en-US" sz="1800">
                <a:solidFill>
                  <a:schemeClr val="lt1"/>
                </a:solidFill>
                <a:latin typeface="Inter"/>
                <a:ea typeface="Inter"/>
                <a:cs typeface="Inter"/>
                <a:sym typeface="Inter"/>
              </a:rPr>
              <a:t>R</a:t>
            </a:r>
            <a:r>
              <a:rPr b="0" i="0" lang="en-US" sz="1800" u="none" strike="noStrike">
                <a:solidFill>
                  <a:schemeClr val="lt1"/>
                </a:solidFill>
                <a:latin typeface="Inter"/>
                <a:ea typeface="Inter"/>
                <a:cs typeface="Inter"/>
                <a:sym typeface="Inter"/>
              </a:rPr>
              <a:t>eport from Grand View research, global food waste management accounted for USD 39,547 Million in 2021 and is estimated to achieve a </a:t>
            </a:r>
            <a:r>
              <a:rPr b="1" i="0" lang="en-US" sz="2000" u="none" strike="noStrike">
                <a:solidFill>
                  <a:schemeClr val="lt1"/>
                </a:solidFill>
                <a:latin typeface="Inter"/>
                <a:ea typeface="Inter"/>
                <a:cs typeface="Inter"/>
                <a:sym typeface="Inter"/>
              </a:rPr>
              <a:t>market size of USD 64,025 Million by 2030 </a:t>
            </a:r>
            <a:r>
              <a:rPr b="0" i="0" lang="en-US" sz="1800" u="none" strike="noStrike">
                <a:solidFill>
                  <a:schemeClr val="lt1"/>
                </a:solidFill>
                <a:latin typeface="Inter"/>
                <a:ea typeface="Inter"/>
                <a:cs typeface="Inter"/>
                <a:sym typeface="Inter"/>
              </a:rPr>
              <a:t>growing at a CAGR of 5.7% from 2022 to 2030 ( GVR,2021). Meanwhile, wasted globally with 53% of food waste coming from Asia, which means more than half of food management's market share is in Asia</a:t>
            </a:r>
            <a:endParaRPr sz="3957">
              <a:solidFill>
                <a:schemeClr val="lt1"/>
              </a:solidFill>
              <a:latin typeface="Inter"/>
              <a:ea typeface="Inter"/>
              <a:cs typeface="Inter"/>
              <a:sym typeface="Inter"/>
            </a:endParaRPr>
          </a:p>
        </p:txBody>
      </p:sp>
      <p:sp>
        <p:nvSpPr>
          <p:cNvPr id="261" name="Google Shape;261;p9"/>
          <p:cNvSpPr txBox="1"/>
          <p:nvPr/>
        </p:nvSpPr>
        <p:spPr>
          <a:xfrm>
            <a:off x="1028700" y="9210675"/>
            <a:ext cx="3631392" cy="274676"/>
          </a:xfrm>
          <a:prstGeom prst="rect">
            <a:avLst/>
          </a:prstGeom>
          <a:noFill/>
          <a:ln>
            <a:noFill/>
          </a:ln>
        </p:spPr>
        <p:txBody>
          <a:bodyPr anchorCtr="0" anchor="t" bIns="0" lIns="0" spcFirstLastPara="1" rIns="0" wrap="square" tIns="0">
            <a:spAutoFit/>
          </a:bodyPr>
          <a:lstStyle/>
          <a:p>
            <a:pPr indent="0" lvl="0" marL="0" marR="0" rtl="0" algn="l">
              <a:lnSpc>
                <a:spcPct val="151073"/>
              </a:lnSpc>
              <a:spcBef>
                <a:spcPts val="0"/>
              </a:spcBef>
              <a:spcAft>
                <a:spcPts val="0"/>
              </a:spcAft>
              <a:buNone/>
            </a:pPr>
            <a:r>
              <a:rPr lang="en-US" sz="1490">
                <a:solidFill>
                  <a:srgbClr val="929292"/>
                </a:solidFill>
                <a:latin typeface="Inter"/>
                <a:ea typeface="Inter"/>
                <a:cs typeface="Inter"/>
                <a:sym typeface="Inter"/>
              </a:rPr>
              <a:t>Source: sellmerch.org</a:t>
            </a:r>
            <a:endParaRPr/>
          </a:p>
        </p:txBody>
      </p:sp>
      <p:pic>
        <p:nvPicPr>
          <p:cNvPr descr="A table full of food&#10;&#10;Description automatically generated with low confidence" id="262" name="Google Shape;262;p9"/>
          <p:cNvPicPr preferRelativeResize="0"/>
          <p:nvPr/>
        </p:nvPicPr>
        <p:blipFill rotWithShape="1">
          <a:blip r:embed="rId5">
            <a:alphaModFix/>
          </a:blip>
          <a:srcRect b="0" l="0" r="0" t="0"/>
          <a:stretch/>
        </p:blipFill>
        <p:spPr>
          <a:xfrm>
            <a:off x="9247232" y="2577444"/>
            <a:ext cx="7689988" cy="51321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Admin</dc:creator>
</cp:coreProperties>
</file>